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5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87" autoAdjust="0"/>
  </p:normalViewPr>
  <p:slideViewPr>
    <p:cSldViewPr>
      <p:cViewPr>
        <p:scale>
          <a:sx n="60" d="100"/>
          <a:sy n="60" d="100"/>
        </p:scale>
        <p:origin x="346" y="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2"/>
            <c:bubble3D val="0"/>
            <c:explosion val="11"/>
          </c:dPt>
          <c:cat>
            <c:strRef>
              <c:f>Лист1!$A$2:$A$4</c:f>
              <c:strCache>
                <c:ptCount val="3"/>
                <c:pt idx="0">
                  <c:v>Знаешь ли ты историю появления портфеля?</c:v>
                </c:pt>
                <c:pt idx="1">
                  <c:v>2. Знаешь ли ты требования к правильному весу портфеля?</c:v>
                </c:pt>
                <c:pt idx="2">
                  <c:v>3. Знаешь ли ты способы профилактики осанки?  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043209876543206"/>
          <c:y val="0.17773079452925267"/>
          <c:w val="0.35956790123456789"/>
          <c:h val="0.682040926980622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0.44444</cdr:x>
      <cdr:y>0.25806</cdr:y>
    </cdr:from>
    <cdr:to>
      <cdr:x>0.55556</cdr:x>
      <cdr:y>0.32258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68352" y="1152128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 ЧЕЛ.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0.16162</cdr:x>
      <cdr:y>0.51613</cdr:y>
    </cdr:from>
    <cdr:to>
      <cdr:x>0.28988</cdr:x>
      <cdr:y>0.72094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52128" y="23042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5 ЧЕЛ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61178" y="1484784"/>
            <a:ext cx="8821644" cy="5230364"/>
          </a:xfrm>
          <a:prstGeom prst="rect">
            <a:avLst/>
          </a:prstGeom>
          <a:blipFill>
            <a:blip r:embed="rId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179512" y="6507342"/>
            <a:ext cx="15087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188640"/>
            <a:ext cx="8784976" cy="11521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0" descr="http://s4.pic4you.ru/y2014/08-12/12216/4542705-thumb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8" y="116632"/>
            <a:ext cx="2072295" cy="1196751"/>
          </a:xfrm>
          <a:prstGeom prst="rect">
            <a:avLst/>
          </a:prstGeom>
          <a:noFill/>
        </p:spPr>
      </p:pic>
      <p:pic>
        <p:nvPicPr>
          <p:cNvPr id="12" name="Picture 12" descr="https://img-fotki.yandex.ru/get/5001/20573769.70/0_9c14e_6410e5e8_S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192960"/>
            <a:ext cx="1224136" cy="1150689"/>
          </a:xfrm>
          <a:prstGeom prst="rect">
            <a:avLst/>
          </a:prstGeom>
          <a:noFill/>
        </p:spPr>
      </p:pic>
      <p:pic>
        <p:nvPicPr>
          <p:cNvPr id="13" name="Picture 12" descr="http://img10.proshkolu.ru/content/media/pic/std/4000000/3160000/3159976-066939f1a7fc953a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688" y="332656"/>
            <a:ext cx="4572000" cy="96624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161178" y="1484784"/>
            <a:ext cx="8821644" cy="5230364"/>
          </a:xfrm>
          <a:prstGeom prst="rect">
            <a:avLst/>
          </a:prstGeom>
          <a:blipFill>
            <a:blip r:embed="rId1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179512" y="6507342"/>
            <a:ext cx="15087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11521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0" descr="http://s4.pic4you.ru/y2014/08-12/12216/4542705-thumb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804248" y="116632"/>
            <a:ext cx="2072295" cy="1196751"/>
          </a:xfrm>
          <a:prstGeom prst="rect">
            <a:avLst/>
          </a:prstGeom>
          <a:noFill/>
        </p:spPr>
      </p:pic>
      <p:pic>
        <p:nvPicPr>
          <p:cNvPr id="11" name="Picture 12" descr="http://img10.proshkolu.ru/content/media/pic/std/4000000/3160000/3159976-066939f1a7fc953a.png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907704" y="260648"/>
            <a:ext cx="4572000" cy="1008112"/>
          </a:xfrm>
          <a:prstGeom prst="rect">
            <a:avLst/>
          </a:prstGeom>
          <a:noFill/>
        </p:spPr>
      </p:pic>
      <p:pic>
        <p:nvPicPr>
          <p:cNvPr id="13" name="Picture 12" descr="https://img-fotki.yandex.ru/get/5001/20573769.70/0_9c14e_6410e5e8_S"/>
          <p:cNvPicPr>
            <a:picLocks noChangeAspect="1" noChangeArrowheads="1"/>
          </p:cNvPicPr>
          <p:nvPr userDrawn="1"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192960"/>
            <a:ext cx="1224136" cy="115068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ki.org/tolkovyj-clovar-ozegova/12082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yshared.ru/slide/827503/" TargetMode="External"/><Relationship Id="rId5" Type="http://schemas.openxmlformats.org/officeDocument/2006/relationships/hyperlink" Target="http://bigslide.ru/okruzhayuschiy-mir/15385-tayna-shkolnogo-portfelya.html" TargetMode="External"/><Relationship Id="rId4" Type="http://schemas.openxmlformats.org/officeDocument/2006/relationships/hyperlink" Target="https://ru.wikipedia.org/wiki/%D0%A8%D0%BA%D0%BE%D0%BB%D1%8C%D0%BD%D1%8B%D0%B9_%D1%80%D0%B0%D0%BD%D0%B5%D1%8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85720" y="2857496"/>
            <a:ext cx="8572560" cy="2604109"/>
            <a:chOff x="1115616" y="2146448"/>
            <a:chExt cx="7165477" cy="337788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1976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5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439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54977" y="1556792"/>
            <a:ext cx="4981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«Новое поколение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Курагинского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1" t="21840" r="23612" b="4869"/>
          <a:stretch/>
        </p:blipFill>
        <p:spPr bwMode="auto">
          <a:xfrm>
            <a:off x="258419" y="3733969"/>
            <a:ext cx="2657397" cy="297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19057" y="4293096"/>
            <a:ext cx="38474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Сташова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учитель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 Громова Ю.В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8231" y="2911481"/>
            <a:ext cx="7581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Почему школьный портфель</a:t>
            </a:r>
          </a:p>
          <a:p>
            <a:pPr algn="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такой тяжелый ?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2975" y="6368339"/>
            <a:ext cx="170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Курагино 2021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770425"/>
              </p:ext>
            </p:extLst>
          </p:nvPr>
        </p:nvGraphicFramePr>
        <p:xfrm>
          <a:off x="755576" y="2276872"/>
          <a:ext cx="712879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07704" y="1484784"/>
            <a:ext cx="54498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АНКЕТИРОВАНИЕ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25344"/>
            <a:ext cx="14700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5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 будущего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:\документы с телефона\РНПК 2021\Новая папка\IMG-f8650483c40e55df823b04882dff99b1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4114780" cy="3086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C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3" descr="H:\документы с телефона\РНПК 2021\Новая папка\20210205_1104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86443" y="4809599"/>
            <a:ext cx="2050217" cy="1537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 descr="H:\документы с телефона\РНПК 2021\Новая папка\20210205_1104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1"/>
          <a:stretch/>
        </p:blipFill>
        <p:spPr bwMode="auto">
          <a:xfrm rot="5400000">
            <a:off x="248270" y="4728081"/>
            <a:ext cx="1905098" cy="1845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5" name="Picture 5" descr="H:\документы с телефона\РНПК 2021\Новая папка\20210205_1104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" r="11569"/>
          <a:stretch/>
        </p:blipFill>
        <p:spPr bwMode="auto">
          <a:xfrm rot="5400000">
            <a:off x="6898567" y="1878335"/>
            <a:ext cx="2160239" cy="1720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6" name="Picture 6" descr="H:\документы с телефона\РНПК 2021\Новая папка\20210204_11401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60"/>
          <a:stretch/>
        </p:blipFill>
        <p:spPr bwMode="auto">
          <a:xfrm rot="5400000">
            <a:off x="441998" y="1889785"/>
            <a:ext cx="1666335" cy="16971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752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правильный портфель (300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оказался у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амый 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тяжёлый портфель (1 450 </a:t>
            </a:r>
            <a:r>
              <a:rPr lang="ru-RU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у Князевой 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</a:t>
            </a:r>
          </a:p>
          <a:p>
            <a:pPr marL="0" indent="0" algn="ctr">
              <a:buNone/>
            </a:pPr>
            <a:endParaRPr lang="ru-RU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тяжёлый портфель с принадлежностями (4 300 </a:t>
            </a:r>
            <a:r>
              <a:rPr lang="ru-RU" sz="1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)– у Бойко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Димы</a:t>
            </a:r>
          </a:p>
          <a:p>
            <a:pPr marL="0" indent="0" algn="ctr">
              <a:buNone/>
            </a:pPr>
            <a:endParaRPr lang="ru-RU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амый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лёгкий портфель с принадлежностями  (1850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)– у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Тхир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Кости</a:t>
            </a:r>
          </a:p>
          <a:p>
            <a:pPr marL="0" indent="0" algn="ctr">
              <a:buNone/>
            </a:pPr>
            <a:endParaRPr lang="ru-RU" sz="1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E5E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взвешивание</a:t>
            </a:r>
            <a:endParaRPr lang="ru-RU" b="1" dirty="0">
              <a:solidFill>
                <a:srgbClr val="CE5E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:\документы с телефона\РНПК 2021\Новая папка\20210205_1042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1" t="9772" r="15054"/>
          <a:stretch/>
        </p:blipFill>
        <p:spPr bwMode="auto">
          <a:xfrm rot="5400000">
            <a:off x="458833" y="4124078"/>
            <a:ext cx="2472267" cy="2598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7" name="Picture 3" descr="H:\документы с телефона\РНПК 2021\Новая папка\20210205_115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05875" y="4099381"/>
            <a:ext cx="263690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205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84784"/>
            <a:ext cx="8640960" cy="237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07442" eaLnBrk="1" fontAlgn="base" latinLnBrk="0" hangingPunct="1">
              <a:lnSpc>
                <a:spcPct val="95000"/>
              </a:lnSpc>
              <a:spcBef>
                <a:spcPts val="1089"/>
              </a:spcBef>
              <a:spcAft>
                <a:spcPct val="0"/>
              </a:spcAft>
              <a:buClrTx/>
              <a:buSzTx/>
              <a:buFontTx/>
              <a:buNone/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</a:tabLst>
              <a:defRPr/>
            </a:pPr>
            <a:endParaRPr lang="ru-RU" sz="3200" kern="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99042"/>
            <a:ext cx="1976121" cy="228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6491528"/>
            <a:ext cx="1440160" cy="176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43841"/>
            <a:ext cx="81369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</a:p>
          <a:p>
            <a:pPr algn="ctr"/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1.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slovariki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org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tolkovyj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clovar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ozegova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/12082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2.https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://ru.wikipedia.org/wiki/%D0%A8%D0%BA%D0%BE%D0%BB%D1%8C%D0%BD%D1%8B%D0%B9_%D1%80%D0%B0%D0%BD%D0%B5%D1%86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3. http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://bigslide.ru/okruzhayuschiy-mir/15385-tayna-shkolnogo-portfelya.html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4. http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://www.myshared.ru/slide/827503/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/>
              <a:t> </a:t>
            </a:r>
            <a:endParaRPr lang="ru-RU" u="sng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ералаш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2" y="1777802"/>
            <a:ext cx="4603175" cy="244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документы с телефона\РНПК 2021\Новая папка\IMG-20210204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59932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04056" y="1916833"/>
            <a:ext cx="4572000" cy="17045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Рекордсмен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пытается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 портфель,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 обыкновенный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8664" y="4941168"/>
            <a:ext cx="4572000" cy="12943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Меня волнует вопрос: </a:t>
            </a:r>
            <a:endParaRPr lang="ru-RU" b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Почему портфель такой тяжелый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?»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Я решила выяснить причину.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556792"/>
            <a:ext cx="7992888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r">
              <a:lnSpc>
                <a:spcPct val="115000"/>
              </a:lnSpc>
              <a:spcAft>
                <a:spcPts val="0"/>
              </a:spcAft>
            </a:pPr>
            <a:endParaRPr lang="ru-RU" sz="2400" b="1" i="1" dirty="0" smtClean="0">
              <a:solidFill>
                <a:srgbClr val="7030A0"/>
              </a:solidFill>
              <a:latin typeface="Times New Roman"/>
              <a:ea typeface="Calibri"/>
            </a:endParaRPr>
          </a:p>
          <a:p>
            <a:pPr indent="180340" algn="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/>
                <a:ea typeface="Calibri"/>
              </a:rPr>
              <a:t>Выдвинутая нами </a:t>
            </a:r>
          </a:p>
          <a:p>
            <a:pPr indent="180340" algn="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гипотеза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/>
                <a:ea typeface="Calibri"/>
              </a:rPr>
              <a:t> предполагает,</a:t>
            </a:r>
          </a:p>
          <a:p>
            <a:pPr indent="180340" algn="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/>
                <a:ea typeface="Calibri"/>
              </a:rPr>
              <a:t> что </a:t>
            </a: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большинство портфелей </a:t>
            </a:r>
            <a:endParaRPr lang="ru-RU" sz="2400" b="1" i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180340" algn="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используются и</a:t>
            </a:r>
          </a:p>
          <a:p>
            <a:pPr indent="180340" algn="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изначально</a:t>
            </a:r>
          </a:p>
          <a:p>
            <a:pPr indent="180340" algn="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выбраны не правильно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,</a:t>
            </a:r>
          </a:p>
          <a:p>
            <a:pPr indent="180340" algn="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что может </a:t>
            </a:r>
            <a:endParaRPr lang="ru-RU" sz="2400" b="1" i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180340" algn="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негативно </a:t>
            </a: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сказаться на </a:t>
            </a:r>
            <a:endParaRPr lang="ru-RU" sz="2400" b="1" i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180340" algn="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состоянии здоровья</a:t>
            </a:r>
          </a:p>
          <a:p>
            <a:pPr indent="180340" algn="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школьников.</a:t>
            </a:r>
            <a:endParaRPr lang="ru-RU" b="1" i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2" y="1770551"/>
            <a:ext cx="4320481" cy="487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2800" b="1" u="sng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Предмет исследования</a:t>
            </a:r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школьный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портфель и его содержимое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2800" b="1" u="sng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Объект исследования: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учащиеся 3А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класса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МБОУ Березовской СОШ № 10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endParaRPr lang="ru-RU" sz="28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Методы </a:t>
            </a:r>
            <a:r>
              <a:rPr lang="ru-RU" sz="2800" b="1" u="sng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приемы исследования: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анкетирование,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наблюдение, работа с информацией, с интернетом, эксперимент, математическая обработка результатов, проводимых исследований.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25344"/>
            <a:ext cx="14700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2039938"/>
            <a:ext cx="1602510" cy="9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8283"/>
            <a:ext cx="792088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25344"/>
            <a:ext cx="1469263" cy="20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4491484" cy="299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0808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 слово французского происхождения.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переводе на русский «носить лист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четырехугольную сумку с застежкой, обычно кожаную.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25344"/>
            <a:ext cx="14700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4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3024336" cy="32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349" y="3429000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04037" y="1844824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Рюкзаки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отличаются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ранцев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мягким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корпусом.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Жесткий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ранца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защищает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ребёнка,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содержимое ранца,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твердая спинка не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содержимому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давить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спину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9752" y="3115403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рюкзак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187" y="3041136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ранец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0070C0"/>
                </a:solidFill>
              </a:rPr>
              <a:t>По санитарно-гигиеническим нормам  (</a:t>
            </a:r>
            <a:r>
              <a:rPr lang="ru-RU" sz="1800" b="1" dirty="0" err="1">
                <a:solidFill>
                  <a:srgbClr val="0070C0"/>
                </a:solidFill>
              </a:rPr>
              <a:t>СанПин</a:t>
            </a:r>
            <a:r>
              <a:rPr lang="ru-RU" sz="1800" b="1" dirty="0">
                <a:solidFill>
                  <a:srgbClr val="0070C0"/>
                </a:solidFill>
              </a:rPr>
              <a:t> 2.4.7./1.1.2651-10 от 28 июня 2010г. № 72) вес ранца с учебными принадлежностями  не должен превышать 10% от веса тела ученика. Вес пустого ранца  для ученика начальной школы  – </a:t>
            </a:r>
            <a:r>
              <a:rPr lang="ru-RU" sz="1800" b="1" dirty="0" smtClean="0">
                <a:solidFill>
                  <a:srgbClr val="0070C0"/>
                </a:solidFill>
              </a:rPr>
              <a:t>700 </a:t>
            </a:r>
            <a:r>
              <a:rPr lang="ru-RU" sz="1800" b="1" dirty="0">
                <a:solidFill>
                  <a:srgbClr val="0070C0"/>
                </a:solidFill>
              </a:rPr>
              <a:t>г  Вес учебных изданий не должен превышать -  300г;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t="24651" r="11151"/>
          <a:stretch/>
        </p:blipFill>
        <p:spPr bwMode="auto">
          <a:xfrm>
            <a:off x="2051720" y="3429000"/>
            <a:ext cx="4899497" cy="330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89818"/>
            <a:ext cx="14700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95257"/>
            <a:ext cx="2969009" cy="39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86200" y="29969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существует, единственный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всем мире, памятник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Портфелю - Ранцу!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этой скульптуры – Александр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Беликов, учитель изобразительного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Искусства. Помогали ему его</a:t>
            </a:r>
          </a:p>
          <a:p>
            <a:pPr algn="ctr"/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ученики,шестиклассники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Венгеровской сельской школы</a:t>
            </a:r>
          </a:p>
          <a:p>
            <a:pPr algn="ctr"/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Ракитянского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844824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alibri,Bold"/>
              </a:rPr>
              <a:t>А знаете ли вы?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013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374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Юля</cp:lastModifiedBy>
  <cp:revision>19</cp:revision>
  <dcterms:created xsi:type="dcterms:W3CDTF">2014-07-06T18:18:01Z</dcterms:created>
  <dcterms:modified xsi:type="dcterms:W3CDTF">2021-03-04T16:16:29Z</dcterms:modified>
</cp:coreProperties>
</file>