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7"/>
  </p:notesMasterIdLst>
  <p:sldIdLst>
    <p:sldId id="567" r:id="rId2"/>
    <p:sldId id="566" r:id="rId3"/>
    <p:sldId id="569" r:id="rId4"/>
    <p:sldId id="570" r:id="rId5"/>
    <p:sldId id="572" r:id="rId6"/>
    <p:sldId id="571" r:id="rId7"/>
    <p:sldId id="574" r:id="rId8"/>
    <p:sldId id="573" r:id="rId9"/>
    <p:sldId id="575" r:id="rId10"/>
    <p:sldId id="576" r:id="rId11"/>
    <p:sldId id="577" r:id="rId12"/>
    <p:sldId id="578" r:id="rId13"/>
    <p:sldId id="588" r:id="rId14"/>
    <p:sldId id="589" r:id="rId15"/>
    <p:sldId id="590" r:id="rId16"/>
    <p:sldId id="591" r:id="rId17"/>
    <p:sldId id="592" r:id="rId18"/>
    <p:sldId id="593" r:id="rId19"/>
    <p:sldId id="594" r:id="rId20"/>
    <p:sldId id="595" r:id="rId21"/>
    <p:sldId id="596" r:id="rId22"/>
    <p:sldId id="597" r:id="rId23"/>
    <p:sldId id="598" r:id="rId24"/>
    <p:sldId id="599" r:id="rId25"/>
    <p:sldId id="600" r:id="rId26"/>
    <p:sldId id="581" r:id="rId27"/>
    <p:sldId id="579" r:id="rId28"/>
    <p:sldId id="580" r:id="rId29"/>
    <p:sldId id="583" r:id="rId30"/>
    <p:sldId id="602" r:id="rId31"/>
    <p:sldId id="582" r:id="rId32"/>
    <p:sldId id="584" r:id="rId33"/>
    <p:sldId id="585" r:id="rId34"/>
    <p:sldId id="586" r:id="rId35"/>
    <p:sldId id="587" r:id="rId36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85">
          <p15:clr>
            <a:srgbClr val="A4A3A4"/>
          </p15:clr>
        </p15:guide>
        <p15:guide id="2" orient="horz" pos="1660">
          <p15:clr>
            <a:srgbClr val="A4A3A4"/>
          </p15:clr>
        </p15:guide>
        <p15:guide id="3" pos="2883">
          <p15:clr>
            <a:srgbClr val="A4A3A4"/>
          </p15:clr>
        </p15:guide>
        <p15:guide id="4" pos="5584">
          <p15:clr>
            <a:srgbClr val="A4A3A4"/>
          </p15:clr>
        </p15:guide>
        <p15:guide id="5" pos="184">
          <p15:clr>
            <a:srgbClr val="A4A3A4"/>
          </p15:clr>
        </p15:guide>
        <p15:guide id="6" pos="5558">
          <p15:clr>
            <a:srgbClr val="A4A3A4"/>
          </p15:clr>
        </p15:guide>
        <p15:guide id="7" pos="2877">
          <p15:clr>
            <a:srgbClr val="A4A3A4"/>
          </p15:clr>
        </p15:guide>
        <p15:guide id="8" pos="55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42E"/>
    <a:srgbClr val="0033CC"/>
    <a:srgbClr val="FF9900"/>
    <a:srgbClr val="5C738E"/>
    <a:srgbClr val="C0C0C0"/>
    <a:srgbClr val="CE3618"/>
    <a:srgbClr val="00CC9C"/>
    <a:srgbClr val="000000"/>
    <a:srgbClr val="669900"/>
    <a:srgbClr val="DF4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5838" autoAdjust="0"/>
  </p:normalViewPr>
  <p:slideViewPr>
    <p:cSldViewPr snapToGrid="0">
      <p:cViewPr>
        <p:scale>
          <a:sx n="150" d="100"/>
          <a:sy n="150" d="100"/>
        </p:scale>
        <p:origin x="402" y="-132"/>
      </p:cViewPr>
      <p:guideLst>
        <p:guide orient="horz" pos="2085"/>
        <p:guide orient="horz" pos="1660"/>
        <p:guide pos="2883"/>
        <p:guide pos="5584"/>
        <p:guide pos="184"/>
        <p:guide pos="5558"/>
        <p:guide pos="2877"/>
        <p:guide pos="55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399218E-E856-49CF-B0E7-61F9BFCF6F83}" type="datetimeFigureOut">
              <a:rPr lang="ru-RU"/>
              <a:pPr>
                <a:defRPr/>
              </a:pPr>
              <a:t>09.12.2019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9565CC-5929-4E3D-AEEB-4B1D35424C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037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2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23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12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99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13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14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15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82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16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841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17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046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18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716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19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503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21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66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22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25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23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885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3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4760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24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95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25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886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26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8648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27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504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28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9304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29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834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30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129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31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7595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32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115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33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78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4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310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34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7774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35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365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5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62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6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767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7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94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8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19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9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04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10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5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3692"/>
            <a:ext cx="533400" cy="1833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057F-FA5A-4F86-8B04-2FCEABEB98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1" y="4686300"/>
            <a:ext cx="542131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33338"/>
            <a:ext cx="2038350" cy="4914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775" y="33338"/>
            <a:ext cx="5962650" cy="4914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3692"/>
            <a:ext cx="533400" cy="1833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092DF-2238-4D7E-A0FE-3025AE80F0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1" y="4686300"/>
            <a:ext cx="542131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1" y="4686300"/>
            <a:ext cx="542131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3692"/>
            <a:ext cx="533400" cy="1833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FF143-E22D-42A2-8B24-6E8040DFC4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1" y="4686300"/>
            <a:ext cx="542131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3692"/>
            <a:ext cx="533400" cy="1833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EA021-3541-4D65-98F3-8F53122BAD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1" y="4686300"/>
            <a:ext cx="542131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491854"/>
            <a:ext cx="4000500" cy="3456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491854"/>
            <a:ext cx="4000500" cy="3456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3692"/>
            <a:ext cx="533400" cy="1833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55A39-9636-44E0-9391-E2BF898D2E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1" y="4686300"/>
            <a:ext cx="542131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3692"/>
            <a:ext cx="533400" cy="1833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3A7B7-227F-4500-9BB2-800E193AB2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1" y="4686300"/>
            <a:ext cx="542131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1" y="4686300"/>
            <a:ext cx="542131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3692"/>
            <a:ext cx="533400" cy="1833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5651D-F119-4D5D-BE0C-BD1782C847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1" y="4686300"/>
            <a:ext cx="542131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3692"/>
            <a:ext cx="533400" cy="1833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ABC69-628A-4378-9F67-52CD0B9F3B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1" y="4686300"/>
            <a:ext cx="542131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3692"/>
            <a:ext cx="533400" cy="1833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DA5A-7345-4D05-A074-4C74E5624A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1" y="4686300"/>
            <a:ext cx="542131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Текст 12"/>
          <p:cNvSpPr>
            <a:spLocks noGrp="1"/>
          </p:cNvSpPr>
          <p:nvPr>
            <p:ph type="body" idx="1"/>
          </p:nvPr>
        </p:nvSpPr>
        <p:spPr bwMode="auto">
          <a:xfrm>
            <a:off x="366712" y="1035844"/>
            <a:ext cx="8512176" cy="348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5369" name="Заголовок 21"/>
          <p:cNvSpPr>
            <a:spLocks noGrp="1"/>
          </p:cNvSpPr>
          <p:nvPr>
            <p:ph type="title"/>
          </p:nvPr>
        </p:nvSpPr>
        <p:spPr bwMode="auto">
          <a:xfrm>
            <a:off x="2033900" y="33338"/>
            <a:ext cx="6990459" cy="68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4913710"/>
            <a:ext cx="533400" cy="18335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C267DD-283A-4702-90AC-644DA599F4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Tx/>
        <a:buSzPct val="100000"/>
        <a:buFont typeface="Calibri" pitchFamily="34" charset="0"/>
        <a:buChar char="–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Tx/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education.yandex.ru/culture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hyperlink" Target="https://education.yandex.ru/music/" TargetMode="Externa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2"/>
          <p:cNvSpPr/>
          <p:nvPr/>
        </p:nvSpPr>
        <p:spPr>
          <a:xfrm>
            <a:off x="170985" y="1867296"/>
            <a:ext cx="8802030" cy="1408909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26730" tIns="26730" rIns="26730" bIns="26730" anchor="t"/>
          <a:lstStyle/>
          <a:p>
            <a:pPr algn="ctr">
              <a:lnSpc>
                <a:spcPct val="100000"/>
              </a:lnSpc>
            </a:pPr>
            <a: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АСПЕКТЫ </a:t>
            </a:r>
            <a:b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внедрения цифровой образовательной </a:t>
            </a:r>
            <a:r>
              <a:rPr lang="ru-RU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среды </a:t>
            </a:r>
            <a: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начальной школе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1810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2165" y="1339449"/>
            <a:ext cx="7932234" cy="295005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86755" y="1917538"/>
            <a:ext cx="75138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500" dirty="0"/>
              <a:t>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программ» уточняет, что:</a:t>
            </a:r>
          </a:p>
          <a:p>
            <a:pPr lvl="1">
              <a:spcAft>
                <a:spcPts val="600"/>
              </a:spcAft>
            </a:pPr>
            <a:r>
              <a:rPr lang="ru-RU" sz="1500" dirty="0"/>
              <a:t>«Образовательные организации </a:t>
            </a:r>
            <a:r>
              <a:rPr lang="ru-RU" sz="1500" dirty="0">
                <a:solidFill>
                  <a:srgbClr val="00B050"/>
                </a:solidFill>
              </a:rPr>
              <a:t>доводят до участников образовательных отношений информацию о реализации образовательных программ </a:t>
            </a:r>
            <a:r>
              <a:rPr lang="ru-RU" sz="1500" dirty="0" smtClean="0">
                <a:solidFill>
                  <a:srgbClr val="00B050"/>
                </a:solidFill>
              </a:rPr>
              <a:t/>
            </a:r>
            <a:br>
              <a:rPr lang="ru-RU" sz="1500" dirty="0" smtClean="0">
                <a:solidFill>
                  <a:srgbClr val="00B050"/>
                </a:solidFill>
              </a:rPr>
            </a:br>
            <a:r>
              <a:rPr lang="ru-RU" sz="1500" dirty="0" smtClean="0">
                <a:solidFill>
                  <a:srgbClr val="00B050"/>
                </a:solidFill>
              </a:rPr>
              <a:t>или </a:t>
            </a:r>
            <a:r>
              <a:rPr lang="ru-RU" sz="1500" dirty="0">
                <a:solidFill>
                  <a:srgbClr val="00B050"/>
                </a:solidFill>
              </a:rPr>
              <a:t>их частей с применением электронного обучения, дистанционных образовательных технологий</a:t>
            </a:r>
            <a:r>
              <a:rPr lang="ru-RU" sz="1500" dirty="0"/>
              <a:t>, обеспечивающую возможность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их </a:t>
            </a:r>
            <a:r>
              <a:rPr lang="ru-RU" sz="1500" dirty="0"/>
              <a:t>правильного </a:t>
            </a:r>
            <a:r>
              <a:rPr lang="ru-RU" sz="1500" dirty="0" smtClean="0"/>
              <a:t>выбора»</a:t>
            </a:r>
            <a:endParaRPr lang="ru-RU" sz="15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2100" y="33339"/>
            <a:ext cx="8851900" cy="806720"/>
          </a:xfrm>
        </p:spPr>
        <p:txBody>
          <a:bodyPr anchor="t"/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НОРМАТИВНО-ПРАВОВОЕ ОБЕСПЕЧЕНИЕ</a:t>
            </a:r>
            <a:b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ОБРАЗОВАТЕЛЬНОЙ СРЕДЫ В НАЧАЛЬНОЙ ШКОЛЕ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3617" y="1019781"/>
            <a:ext cx="534724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Приказ Министерства образования и науки РФ от 23 августа 2017 г. № 816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43928" y="4706008"/>
            <a:ext cx="194040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Aft>
                <a:spcPts val="600"/>
              </a:spcAft>
            </a:pPr>
            <a:r>
              <a:rPr lang="ru-RU" sz="1500" dirty="0" smtClean="0"/>
              <a:t>(</a:t>
            </a:r>
            <a:r>
              <a:rPr lang="ru-RU" sz="1500" dirty="0"/>
              <a:t>п. 4 Приказа)</a:t>
            </a:r>
          </a:p>
        </p:txBody>
      </p:sp>
    </p:spTree>
    <p:extLst>
      <p:ext uri="{BB962C8B-B14F-4D97-AF65-F5344CB8AC3E}">
        <p14:creationId xmlns:p14="http://schemas.microsoft.com/office/powerpoint/2010/main" val="7732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2"/>
          <p:cNvSpPr/>
          <p:nvPr/>
        </p:nvSpPr>
        <p:spPr>
          <a:xfrm>
            <a:off x="170985" y="1867296"/>
            <a:ext cx="8802030" cy="1408909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26730" tIns="26730" rIns="26730" bIns="26730" anchor="t"/>
          <a:lstStyle/>
          <a:p>
            <a:pPr algn="ctr">
              <a:lnSpc>
                <a:spcPct val="100000"/>
              </a:lnSpc>
            </a:pPr>
            <a: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ЗНАКОМСТВО </a:t>
            </a:r>
            <a:b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образовательной онлайн </a:t>
            </a:r>
            <a:r>
              <a:rPr lang="ru-RU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платформой</a:t>
            </a:r>
          </a:p>
          <a:p>
            <a:pPr algn="ctr">
              <a:lnSpc>
                <a:spcPct val="100000"/>
              </a:lnSpc>
            </a:pPr>
            <a:r>
              <a:rPr lang="ru-RU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Яндекс.Учебник</a:t>
            </a:r>
          </a:p>
        </p:txBody>
      </p:sp>
    </p:spTree>
    <p:extLst>
      <p:ext uri="{BB962C8B-B14F-4D97-AF65-F5344CB8AC3E}">
        <p14:creationId xmlns:p14="http://schemas.microsoft.com/office/powerpoint/2010/main" val="34112447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/>
          <p:cNvPicPr/>
          <p:nvPr/>
        </p:nvPicPr>
        <p:blipFill>
          <a:blip r:embed="rId3"/>
          <a:stretch/>
        </p:blipFill>
        <p:spPr>
          <a:xfrm>
            <a:off x="292100" y="128435"/>
            <a:ext cx="2051190" cy="501660"/>
          </a:xfrm>
          <a:prstGeom prst="rect">
            <a:avLst/>
          </a:prstGeom>
          <a:ln>
            <a:noFill/>
          </a:ln>
        </p:spPr>
      </p:pic>
      <p:pic>
        <p:nvPicPr>
          <p:cNvPr id="9" name="Рисунок 1"/>
          <p:cNvPicPr/>
          <p:nvPr/>
        </p:nvPicPr>
        <p:blipFill rotWithShape="1">
          <a:blip r:embed="rId4"/>
          <a:srcRect r="28776" b="22614"/>
          <a:stretch/>
        </p:blipFill>
        <p:spPr>
          <a:xfrm>
            <a:off x="1661145" y="850893"/>
            <a:ext cx="5990231" cy="1669357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163118" y="2468735"/>
            <a:ext cx="1484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Математика</a:t>
            </a:r>
            <a:br>
              <a:rPr lang="ru-RU" dirty="0" smtClean="0"/>
            </a:br>
            <a:r>
              <a:rPr lang="ru-RU" dirty="0" smtClean="0"/>
              <a:t>1-</a:t>
            </a:r>
            <a:r>
              <a:rPr lang="en-US" dirty="0" smtClean="0"/>
              <a:t>4</a:t>
            </a:r>
            <a:r>
              <a:rPr lang="ru-RU" dirty="0" smtClean="0"/>
              <a:t> классы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73904" y="2520250"/>
            <a:ext cx="1602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Русский язык</a:t>
            </a:r>
            <a:br>
              <a:rPr lang="ru-RU" dirty="0" smtClean="0"/>
            </a:br>
            <a:r>
              <a:rPr lang="ru-RU" dirty="0" smtClean="0"/>
              <a:t>1-4 классы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07181" y="3455635"/>
            <a:ext cx="853916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Яндекс.Учебник — это библиотека, которая содержит более </a:t>
            </a:r>
            <a:r>
              <a:rPr lang="ru-RU" dirty="0" smtClean="0"/>
              <a:t>40 </a:t>
            </a:r>
            <a:r>
              <a:rPr lang="ru-RU" dirty="0"/>
              <a:t>000 интерактивных </a:t>
            </a:r>
            <a:r>
              <a:rPr lang="ru-RU" dirty="0" smtClean="0"/>
              <a:t>карточек с </a:t>
            </a:r>
            <a:r>
              <a:rPr lang="ru-RU" dirty="0"/>
              <a:t>заданиями по русскому языку и математике.</a:t>
            </a:r>
          </a:p>
          <a:p>
            <a:r>
              <a:rPr lang="ru-RU" dirty="0"/>
              <a:t>Предметные курсы разработаны на основе примерных программ по учебным </a:t>
            </a:r>
            <a:r>
              <a:rPr lang="ru-RU" dirty="0" smtClean="0"/>
              <a:t>предметам и </a:t>
            </a:r>
            <a:r>
              <a:rPr lang="ru-RU" dirty="0"/>
              <a:t>соответствуют ФГОС начального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8452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/>
          <p:cNvPicPr/>
          <p:nvPr/>
        </p:nvPicPr>
        <p:blipFill>
          <a:blip r:embed="rId3"/>
          <a:stretch/>
        </p:blipFill>
        <p:spPr>
          <a:xfrm>
            <a:off x="292100" y="128435"/>
            <a:ext cx="2051190" cy="501660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23302" y="732605"/>
            <a:ext cx="853916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/>
              <a:t>БАЗОВЫЕ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sz="1600" dirty="0"/>
              <a:t>Составлены с учетом ФГОС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sz="1600" dirty="0" smtClean="0"/>
              <a:t>Соответствуют содержательным линиям ПООП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sz="1600" dirty="0" smtClean="0"/>
              <a:t>Подходят к любому УМК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ДОПОЛНИТЕЛЬНЫЕ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sz="1600" dirty="0" smtClean="0"/>
              <a:t>Подготовка к ВПР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sz="1600" dirty="0" smtClean="0"/>
              <a:t>Готовые комплекты карточек к урокам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sz="1600" dirty="0" smtClean="0"/>
              <a:t>Задания с региональным компонентом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sz="1600" dirty="0" smtClean="0"/>
              <a:t>Задания для кружков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sz="1600" dirty="0" err="1" smtClean="0"/>
              <a:t>Межпредметные</a:t>
            </a:r>
            <a:r>
              <a:rPr lang="ru-RU" sz="1600" dirty="0" smtClean="0"/>
              <a:t> </a:t>
            </a:r>
            <a:r>
              <a:rPr lang="ru-RU" sz="1600" dirty="0" err="1" smtClean="0"/>
              <a:t>квесты</a:t>
            </a:r>
            <a:endParaRPr lang="ru-RU" sz="1600" dirty="0" smtClean="0"/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sz="1600" dirty="0" smtClean="0"/>
              <a:t>Современные познавательные задания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sz="1600" dirty="0" smtClean="0"/>
              <a:t>Ситуативные и праздничные задания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8E9ED"/>
              </a:clrFrom>
              <a:clrTo>
                <a:srgbClr val="E8E9ED">
                  <a:alpha val="0"/>
                </a:srgbClr>
              </a:clrTo>
            </a:clrChange>
          </a:blip>
          <a:srcRect l="20294" t="15556" r="38823" b="19737"/>
          <a:stretch/>
        </p:blipFill>
        <p:spPr>
          <a:xfrm>
            <a:off x="5405718" y="1388034"/>
            <a:ext cx="3738282" cy="332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2"/>
          <p:cNvSpPr/>
          <p:nvPr/>
        </p:nvSpPr>
        <p:spPr>
          <a:xfrm>
            <a:off x="170985" y="1867296"/>
            <a:ext cx="8802030" cy="1408909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26730" tIns="26730" rIns="26730" bIns="26730" anchor="t"/>
          <a:lstStyle/>
          <a:p>
            <a:pPr algn="ctr">
              <a:lnSpc>
                <a:spcPct val="100000"/>
              </a:lnSpc>
            </a:pPr>
            <a: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1795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576763" y="0"/>
            <a:ext cx="4567238" cy="5143500"/>
          </a:xfrm>
          <a:prstGeom prst="rect">
            <a:avLst/>
          </a:prstGeom>
          <a:solidFill>
            <a:srgbClr val="E8E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4567238" cy="5143500"/>
          </a:xfrm>
          <a:prstGeom prst="rect">
            <a:avLst/>
          </a:prstGeom>
          <a:solidFill>
            <a:srgbClr val="FEC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2100" y="194982"/>
            <a:ext cx="3177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ТАБЛИЦА УМНОЖЕНИЯ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2100" y="1191898"/>
            <a:ext cx="42751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Задания для подготовки и изучения таблицы умножения. Главная особенность этих заданий – гибкая реакция на ошибку.</a:t>
            </a:r>
          </a:p>
          <a:p>
            <a:endParaRPr lang="ru-RU" sz="1600" dirty="0"/>
          </a:p>
          <a:p>
            <a:r>
              <a:rPr lang="ru-RU" sz="1600" dirty="0" smtClean="0"/>
              <a:t>При возникновении затруднений Яндекс.Учебник помогает ребенку, </a:t>
            </a:r>
            <a:br>
              <a:rPr lang="ru-RU" sz="1600" dirty="0" smtClean="0"/>
            </a:br>
            <a:r>
              <a:rPr lang="ru-RU" sz="1600" dirty="0" smtClean="0"/>
              <a:t>задавая ему наводящие вопросы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0317" t="16245" r="34206" b="35549"/>
          <a:stretch/>
        </p:blipFill>
        <p:spPr>
          <a:xfrm>
            <a:off x="4592257" y="1399720"/>
            <a:ext cx="4551743" cy="26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6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76763" y="0"/>
            <a:ext cx="4567238" cy="5143500"/>
          </a:xfrm>
          <a:prstGeom prst="rect">
            <a:avLst/>
          </a:prstGeom>
          <a:solidFill>
            <a:srgbClr val="E8E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4567238" cy="5143500"/>
          </a:xfrm>
          <a:prstGeom prst="rect">
            <a:avLst/>
          </a:prstGeom>
          <a:solidFill>
            <a:srgbClr val="FEC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2100" y="194982"/>
            <a:ext cx="2317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СОВРЕМЕННЫЙ </a:t>
            </a:r>
            <a:br>
              <a:rPr lang="ru-RU" sz="2000" dirty="0" smtClean="0"/>
            </a:br>
            <a:r>
              <a:rPr lang="ru-RU" sz="2000" dirty="0" smtClean="0"/>
              <a:t>МИР В ЗАДАЧАХ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2100" y="1191898"/>
            <a:ext cx="42751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Наряду с классическими заданиями </a:t>
            </a:r>
            <a:br>
              <a:rPr lang="ru-RU" sz="1600" dirty="0" smtClean="0"/>
            </a:br>
            <a:r>
              <a:rPr lang="ru-RU" sz="1600" dirty="0" smtClean="0"/>
              <a:t>в Яндекс.Учебнике есть задачи, </a:t>
            </a:r>
            <a:br>
              <a:rPr lang="ru-RU" sz="1600" dirty="0" smtClean="0"/>
            </a:br>
            <a:r>
              <a:rPr lang="ru-RU" sz="1600" dirty="0" smtClean="0"/>
              <a:t>которые показывают связь математики </a:t>
            </a:r>
            <a:br>
              <a:rPr lang="ru-RU" sz="1600" dirty="0" smtClean="0"/>
            </a:br>
            <a:r>
              <a:rPr lang="ru-RU" sz="1600" dirty="0" smtClean="0"/>
              <a:t>с современным миром.</a:t>
            </a:r>
          </a:p>
          <a:p>
            <a:endParaRPr lang="ru-RU" sz="1600" dirty="0" smtClean="0"/>
          </a:p>
          <a:p>
            <a:r>
              <a:rPr lang="ru-RU" sz="1600" dirty="0" smtClean="0"/>
              <a:t>Содержание таких задач </a:t>
            </a:r>
            <a:br>
              <a:rPr lang="ru-RU" sz="1600" dirty="0" smtClean="0"/>
            </a:br>
            <a:r>
              <a:rPr lang="ru-RU" sz="1600" dirty="0" smtClean="0"/>
              <a:t>расширяет кругозор детей и знакомит </a:t>
            </a:r>
            <a:br>
              <a:rPr lang="ru-RU" sz="1600" dirty="0" smtClean="0"/>
            </a:br>
            <a:r>
              <a:rPr lang="ru-RU" sz="1600" dirty="0" smtClean="0"/>
              <a:t>их с достижениями научного </a:t>
            </a:r>
            <a:br>
              <a:rPr lang="ru-RU" sz="1600" dirty="0" smtClean="0"/>
            </a:br>
            <a:r>
              <a:rPr lang="ru-RU" sz="1600" dirty="0" smtClean="0"/>
              <a:t>и технического прогресса</a:t>
            </a: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8333" t="14674" r="26825" b="12239"/>
          <a:stretch/>
        </p:blipFill>
        <p:spPr>
          <a:xfrm>
            <a:off x="4723039" y="755650"/>
            <a:ext cx="4100286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6763" y="0"/>
            <a:ext cx="4567238" cy="5143500"/>
          </a:xfrm>
          <a:prstGeom prst="rect">
            <a:avLst/>
          </a:prstGeom>
          <a:solidFill>
            <a:srgbClr val="E8E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4567238" cy="5143500"/>
          </a:xfrm>
          <a:prstGeom prst="rect">
            <a:avLst/>
          </a:prstGeom>
          <a:solidFill>
            <a:srgbClr val="FEC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2100" y="194982"/>
            <a:ext cx="3563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МАТЕМАТИКА ВОКРУГ НАС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2100" y="1191898"/>
            <a:ext cx="42751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Задания покажут детям, что математика окружает нас повсюду, а умения считать пригодится и за пределами класса.</a:t>
            </a:r>
          </a:p>
          <a:p>
            <a:endParaRPr lang="ru-RU" sz="1600" dirty="0"/>
          </a:p>
          <a:p>
            <a:r>
              <a:rPr lang="ru-RU" sz="1600" dirty="0" smtClean="0"/>
              <a:t>Такие задачи повышают учебную мотивацию потому что отвечают на вопрос «Зачем нужна математика?»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0635" t="15073" r="35635" b="33205"/>
          <a:stretch/>
        </p:blipFill>
        <p:spPr>
          <a:xfrm>
            <a:off x="4724399" y="1191898"/>
            <a:ext cx="3998687" cy="256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6763" y="0"/>
            <a:ext cx="4567238" cy="5143500"/>
          </a:xfrm>
          <a:prstGeom prst="rect">
            <a:avLst/>
          </a:prstGeom>
          <a:solidFill>
            <a:srgbClr val="E8E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4567238" cy="5143500"/>
          </a:xfrm>
          <a:prstGeom prst="rect">
            <a:avLst/>
          </a:prstGeom>
          <a:solidFill>
            <a:srgbClr val="FEC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2100" y="194982"/>
            <a:ext cx="355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НЕСТАНДАРТНЫЕ ЗАДАЧИ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2100" y="1191898"/>
            <a:ext cx="42751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Такие задания могут быть полезны школьникам, которые увлекаются математикой или занимаются по опережающим программам.</a:t>
            </a:r>
          </a:p>
          <a:p>
            <a:endParaRPr lang="ru-RU" sz="1600" dirty="0"/>
          </a:p>
          <a:p>
            <a:r>
              <a:rPr lang="ru-RU" sz="1600" dirty="0" smtClean="0"/>
              <a:t>Умение действовать в нестандартных ситуациях пригодится детям </a:t>
            </a:r>
            <a:br>
              <a:rPr lang="ru-RU" sz="1600" dirty="0" smtClean="0"/>
            </a:br>
            <a:r>
              <a:rPr lang="ru-RU" sz="1600" dirty="0" smtClean="0"/>
              <a:t>не только при сдаче ВПР, </a:t>
            </a:r>
            <a:br>
              <a:rPr lang="ru-RU" sz="1600" dirty="0" smtClean="0"/>
            </a:br>
            <a:r>
              <a:rPr lang="ru-RU" sz="1600" dirty="0" smtClean="0"/>
              <a:t>но и в будущей жизни.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9286" t="24268" r="24762" b="21976"/>
          <a:stretch/>
        </p:blipFill>
        <p:spPr>
          <a:xfrm>
            <a:off x="4662715" y="1189263"/>
            <a:ext cx="4314371" cy="283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5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6763" y="0"/>
            <a:ext cx="4567238" cy="5143500"/>
          </a:xfrm>
          <a:prstGeom prst="rect">
            <a:avLst/>
          </a:prstGeom>
          <a:solidFill>
            <a:srgbClr val="E8E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4567238" cy="5143500"/>
          </a:xfrm>
          <a:prstGeom prst="rect">
            <a:avLst/>
          </a:prstGeom>
          <a:solidFill>
            <a:srgbClr val="FEC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2100" y="194982"/>
            <a:ext cx="3569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РАБОТА С ИНФОРМАЦИЕЙ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2100" y="1191898"/>
            <a:ext cx="42751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 найдете задания по анализу </a:t>
            </a:r>
            <a:br>
              <a:rPr lang="ru-RU" sz="1600" dirty="0" smtClean="0"/>
            </a:br>
            <a:r>
              <a:rPr lang="ru-RU" sz="1600" dirty="0" smtClean="0"/>
              <a:t>и извлечению информации, представленной в виде диаграмм, </a:t>
            </a:r>
            <a:br>
              <a:rPr lang="ru-RU" sz="1600" dirty="0" smtClean="0"/>
            </a:br>
            <a:r>
              <a:rPr lang="ru-RU" sz="1600" dirty="0" smtClean="0"/>
              <a:t>схем, таблиц и текста..</a:t>
            </a:r>
          </a:p>
          <a:p>
            <a:endParaRPr lang="ru-RU" sz="1600" dirty="0"/>
          </a:p>
          <a:p>
            <a:r>
              <a:rPr lang="ru-RU" sz="1600" dirty="0" smtClean="0"/>
              <a:t>Они соответствуют вызовам нашего времени и требованиям образовательного стандарта.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9365" t="16085" r="28254" b="13228"/>
          <a:stretch/>
        </p:blipFill>
        <p:spPr>
          <a:xfrm>
            <a:off x="4746171" y="817335"/>
            <a:ext cx="3875315" cy="363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/>
          <p:nvPr/>
        </p:nvPicPr>
        <p:blipFill>
          <a:blip r:embed="rId3"/>
          <a:stretch/>
        </p:blipFill>
        <p:spPr>
          <a:xfrm>
            <a:off x="5867401" y="727080"/>
            <a:ext cx="2845440" cy="3300704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07735" y="1272540"/>
            <a:ext cx="559569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800" dirty="0"/>
              <a:t>Учебник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800" dirty="0"/>
              <a:t>Рабочая тетрадь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800" dirty="0"/>
              <a:t>Дополнительные методические материалы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800" dirty="0"/>
              <a:t>Наглядные пособия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800" dirty="0"/>
              <a:t>Цифровые образовательные ресурсы 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Яндекс.Учебник, Учи.ру, Мат-решка,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Matific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ГлобалЛаб и другие</a:t>
            </a: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2100" y="33338"/>
            <a:ext cx="6990459" cy="68450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УЧИТЕЛЯ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54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2"/>
          <p:cNvSpPr/>
          <p:nvPr/>
        </p:nvSpPr>
        <p:spPr>
          <a:xfrm>
            <a:off x="170985" y="1867296"/>
            <a:ext cx="8802030" cy="1408909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26730" tIns="26730" rIns="26730" bIns="26730" anchor="t"/>
          <a:lstStyle/>
          <a:p>
            <a:pPr algn="ctr">
              <a:lnSpc>
                <a:spcPct val="100000"/>
              </a:lnSpc>
            </a:pPr>
            <a: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700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6763" y="0"/>
            <a:ext cx="4567238" cy="5143500"/>
          </a:xfrm>
          <a:prstGeom prst="rect">
            <a:avLst/>
          </a:prstGeom>
          <a:solidFill>
            <a:srgbClr val="E8E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4567238" cy="5143500"/>
          </a:xfrm>
          <a:prstGeom prst="rect">
            <a:avLst/>
          </a:prstGeom>
          <a:solidFill>
            <a:srgbClr val="FEC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2100" y="194982"/>
            <a:ext cx="2301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РАЗВИТИЕ РЕЧИ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2100" y="1191898"/>
            <a:ext cx="4275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Задания на работу с текстом помогут ученикам развить навыки функционального чтения </a:t>
            </a:r>
            <a:br>
              <a:rPr lang="ru-RU" sz="1600" dirty="0" smtClean="0"/>
            </a:br>
            <a:r>
              <a:rPr lang="ru-RU" sz="1600" dirty="0" smtClean="0"/>
              <a:t>и умения видеть структуру текста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9350" t="22259" r="25529" b="19928"/>
          <a:stretch/>
        </p:blipFill>
        <p:spPr>
          <a:xfrm>
            <a:off x="4638907" y="1148420"/>
            <a:ext cx="4347937" cy="313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6763" y="0"/>
            <a:ext cx="4567238" cy="5143500"/>
          </a:xfrm>
          <a:prstGeom prst="rect">
            <a:avLst/>
          </a:prstGeom>
          <a:solidFill>
            <a:srgbClr val="E8E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4567238" cy="5143500"/>
          </a:xfrm>
          <a:prstGeom prst="rect">
            <a:avLst/>
          </a:prstGeom>
          <a:solidFill>
            <a:srgbClr val="FEC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2100" y="194982"/>
            <a:ext cx="2033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МОРФОЛОГИЯ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2100" y="1191898"/>
            <a:ext cx="4275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заданиях по морфологии ученики встречаются с текстами разных речевых жанров: от инструкций и объявлений </a:t>
            </a:r>
            <a:br>
              <a:rPr lang="ru-RU" sz="1600" dirty="0" smtClean="0"/>
            </a:br>
            <a:r>
              <a:rPr lang="ru-RU" sz="1600" dirty="0" smtClean="0"/>
              <a:t>до писем и дневниковых записей.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9106" t="27751" r="25853" b="24987"/>
          <a:stretch/>
        </p:blipFill>
        <p:spPr>
          <a:xfrm>
            <a:off x="4652769" y="1332183"/>
            <a:ext cx="4415283" cy="260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6763" y="0"/>
            <a:ext cx="4567238" cy="5143500"/>
          </a:xfrm>
          <a:prstGeom prst="rect">
            <a:avLst/>
          </a:prstGeom>
          <a:solidFill>
            <a:srgbClr val="E8E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4567238" cy="5143500"/>
          </a:xfrm>
          <a:prstGeom prst="rect">
            <a:avLst/>
          </a:prstGeom>
          <a:solidFill>
            <a:srgbClr val="FEC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2100" y="194982"/>
            <a:ext cx="1763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СИНТАКСИС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2100" y="1191898"/>
            <a:ext cx="42751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карточках ученики подчеркивают члены предложений, подписывают части речи </a:t>
            </a:r>
            <a:br>
              <a:rPr lang="ru-RU" sz="1600" dirty="0" smtClean="0"/>
            </a:br>
            <a:r>
              <a:rPr lang="ru-RU" sz="1600" dirty="0" smtClean="0"/>
              <a:t>и ставят знаки препинания.</a:t>
            </a:r>
          </a:p>
          <a:p>
            <a:endParaRPr lang="ru-RU" sz="1600" dirty="0" smtClean="0"/>
          </a:p>
          <a:p>
            <a:r>
              <a:rPr lang="ru-RU" sz="1600" dirty="0" smtClean="0"/>
              <a:t>Постепенно повышающийся уровень сложности заданий позволяет </a:t>
            </a:r>
            <a:br>
              <a:rPr lang="ru-RU" sz="1600" dirty="0" smtClean="0"/>
            </a:br>
            <a:r>
              <a:rPr lang="ru-RU" sz="1600" dirty="0" smtClean="0"/>
              <a:t>ученикам осваивать правила пунктуации шаг за шагом.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1707" t="23126" r="27398" b="20650"/>
          <a:stretch/>
        </p:blipFill>
        <p:spPr>
          <a:xfrm>
            <a:off x="4653774" y="1062850"/>
            <a:ext cx="4181867" cy="323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6763" y="0"/>
            <a:ext cx="4567238" cy="5143500"/>
          </a:xfrm>
          <a:prstGeom prst="rect">
            <a:avLst/>
          </a:prstGeom>
          <a:solidFill>
            <a:srgbClr val="E8E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4567238" cy="5143500"/>
          </a:xfrm>
          <a:prstGeom prst="rect">
            <a:avLst/>
          </a:prstGeom>
          <a:solidFill>
            <a:srgbClr val="FEC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2100" y="194982"/>
            <a:ext cx="3941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МЕЖПРЕДМЕТНЫЕ ЗАДАНИЯ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2100" y="1191898"/>
            <a:ext cx="42751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 найдете задания по анализу </a:t>
            </a:r>
            <a:br>
              <a:rPr lang="ru-RU" sz="1600" dirty="0" smtClean="0"/>
            </a:br>
            <a:r>
              <a:rPr lang="ru-RU" sz="1600" dirty="0" smtClean="0"/>
              <a:t>и извлечению информации, представленной в виде диаграмм, </a:t>
            </a:r>
            <a:br>
              <a:rPr lang="ru-RU" sz="1600" dirty="0" smtClean="0"/>
            </a:br>
            <a:r>
              <a:rPr lang="ru-RU" sz="1600" dirty="0" smtClean="0"/>
              <a:t>схем, таблиц и текста.</a:t>
            </a:r>
          </a:p>
          <a:p>
            <a:endParaRPr lang="ru-RU" sz="1600" dirty="0"/>
          </a:p>
          <a:p>
            <a:r>
              <a:rPr lang="ru-RU" sz="1600" dirty="0" smtClean="0"/>
              <a:t>Они соответствуют вызовам нашего времени и требованиям </a:t>
            </a:r>
            <a:br>
              <a:rPr lang="ru-RU" sz="1600" dirty="0" smtClean="0"/>
            </a:br>
            <a:r>
              <a:rPr lang="ru-RU" sz="1600" dirty="0" smtClean="0"/>
              <a:t>образовательного стандарта.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9919" t="37146" r="26829" b="31057"/>
          <a:stretch/>
        </p:blipFill>
        <p:spPr>
          <a:xfrm>
            <a:off x="4649721" y="1642482"/>
            <a:ext cx="4494279" cy="18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6763" y="0"/>
            <a:ext cx="4567238" cy="5143500"/>
          </a:xfrm>
          <a:prstGeom prst="rect">
            <a:avLst/>
          </a:prstGeom>
          <a:solidFill>
            <a:srgbClr val="E8E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4567238" cy="5143500"/>
          </a:xfrm>
          <a:prstGeom prst="rect">
            <a:avLst/>
          </a:prstGeom>
          <a:solidFill>
            <a:srgbClr val="FEC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2100" y="194982"/>
            <a:ext cx="1604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ПОДБОРКИ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2100" y="1191898"/>
            <a:ext cx="42751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Подборки, посвящённые городам России, празднованию Нового года или биографиям великих людей, пригодятся при проведении занятий вне календарно-тематического плана.</a:t>
            </a:r>
          </a:p>
          <a:p>
            <a:endParaRPr lang="ru-RU" sz="1600" dirty="0"/>
          </a:p>
          <a:p>
            <a:r>
              <a:rPr lang="ru-RU" sz="1600" dirty="0" smtClean="0"/>
              <a:t>Ученики узнают, кто был первым великим князем Руси, и вычислят длину дороги от Иркутска до Байкала.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1218" t="17199" r="29513" b="16025"/>
          <a:stretch/>
        </p:blipFill>
        <p:spPr>
          <a:xfrm>
            <a:off x="4758357" y="1044341"/>
            <a:ext cx="4072906" cy="389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/>
          <p:cNvPicPr/>
          <p:nvPr/>
        </p:nvPicPr>
        <p:blipFill>
          <a:blip r:embed="rId3"/>
          <a:stretch/>
        </p:blipFill>
        <p:spPr>
          <a:xfrm>
            <a:off x="292100" y="128435"/>
            <a:ext cx="2051190" cy="50166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20" y="840059"/>
            <a:ext cx="3253127" cy="3337002"/>
          </a:xfrm>
          <a:prstGeom prst="rect">
            <a:avLst/>
          </a:prstGeom>
        </p:spPr>
      </p:pic>
      <p:sp>
        <p:nvSpPr>
          <p:cNvPr id="3" name="TextBox 2">
            <a:hlinkClick r:id="rId5" tooltip="Перейти на сайт"/>
          </p:cNvPr>
          <p:cNvSpPr txBox="1"/>
          <p:nvPr/>
        </p:nvSpPr>
        <p:spPr>
          <a:xfrm>
            <a:off x="1027763" y="4387025"/>
            <a:ext cx="164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Уроки музыки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7F9FD"/>
              </a:clrFrom>
              <a:clrTo>
                <a:srgbClr val="F7F9FD">
                  <a:alpha val="0"/>
                </a:srgbClr>
              </a:clrTo>
            </a:clrChange>
          </a:blip>
          <a:srcRect l="45204" t="21969" r="12845" b="32503"/>
          <a:stretch/>
        </p:blipFill>
        <p:spPr>
          <a:xfrm>
            <a:off x="4427080" y="1132339"/>
            <a:ext cx="4508764" cy="2752442"/>
          </a:xfrm>
          <a:prstGeom prst="rect">
            <a:avLst/>
          </a:prstGeom>
        </p:spPr>
      </p:pic>
      <p:sp>
        <p:nvSpPr>
          <p:cNvPr id="14" name="TextBox 13">
            <a:hlinkClick r:id="rId7" tooltip="Перейти на сайт"/>
          </p:cNvPr>
          <p:cNvSpPr txBox="1"/>
          <p:nvPr/>
        </p:nvSpPr>
        <p:spPr>
          <a:xfrm>
            <a:off x="5807919" y="4387025"/>
            <a:ext cx="249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Культурный марафон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6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/>
          <p:cNvPicPr/>
          <p:nvPr/>
        </p:nvPicPr>
        <p:blipFill>
          <a:blip r:embed="rId3"/>
          <a:stretch/>
        </p:blipFill>
        <p:spPr>
          <a:xfrm>
            <a:off x="292100" y="128435"/>
            <a:ext cx="2051190" cy="501660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84162" y="878972"/>
            <a:ext cx="853916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/>
              <a:t>Яндекс.Учебник </a:t>
            </a:r>
            <a:r>
              <a:rPr lang="ru-RU" dirty="0"/>
              <a:t>– один из инструментов</a:t>
            </a:r>
          </a:p>
          <a:p>
            <a:pPr>
              <a:spcAft>
                <a:spcPts val="600"/>
              </a:spcAft>
            </a:pPr>
            <a:r>
              <a:rPr lang="ru-RU" dirty="0"/>
              <a:t>в привычном процессе работы учителя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4161" y="1771071"/>
            <a:ext cx="853916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dirty="0"/>
              <a:t>Яндекс.Учебник не является электронной формой учебника (ЭФУ) или составной частью </a:t>
            </a:r>
            <a:r>
              <a:rPr lang="ru-RU" dirty="0" smtClean="0"/>
              <a:t>УМК в </a:t>
            </a:r>
            <a:r>
              <a:rPr lang="ru-RU" dirty="0"/>
              <a:t>печатной </a:t>
            </a:r>
            <a:r>
              <a:rPr lang="ru-RU" dirty="0" smtClean="0"/>
              <a:t>форме</a:t>
            </a:r>
            <a:endParaRPr lang="ru-RU" dirty="0"/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dirty="0"/>
              <a:t>Может рассматриваться как альтернатива бумажным рабочим тетрадям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dirty="0"/>
              <a:t>Содержит материалы по русскому языку и математике, так как это основные, базовые </a:t>
            </a:r>
            <a:r>
              <a:rPr lang="ru-RU" dirty="0" smtClean="0"/>
              <a:t>для </a:t>
            </a:r>
            <a:r>
              <a:rPr lang="ru-RU" dirty="0"/>
              <a:t>начальной школы предметы, без которых ребенку тяжело осваивать другие </a:t>
            </a:r>
            <a:r>
              <a:rPr lang="ru-RU" dirty="0" smtClean="0"/>
              <a:t>дисциплины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 дальнейшем возможно появление материалов по другим </a:t>
            </a:r>
            <a:r>
              <a:rPr lang="ru-RU" dirty="0" smtClean="0"/>
              <a:t>предметам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для других </a:t>
            </a:r>
            <a:r>
              <a:rPr lang="ru-RU" dirty="0" smtClean="0"/>
              <a:t>классов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2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/>
          <p:cNvPicPr/>
          <p:nvPr/>
        </p:nvPicPr>
        <p:blipFill>
          <a:blip r:embed="rId3"/>
          <a:stretch/>
        </p:blipFill>
        <p:spPr>
          <a:xfrm>
            <a:off x="6789052" y="4648767"/>
            <a:ext cx="2051190" cy="501660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758128" y="2979639"/>
            <a:ext cx="216194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ea typeface="YS Text Regular"/>
              </a:rPr>
              <a:t>Наталья Александровна </a:t>
            </a:r>
            <a:r>
              <a:rPr lang="ru-RU" sz="1200" b="1" dirty="0" err="1" smtClean="0">
                <a:solidFill>
                  <a:srgbClr val="000000"/>
                </a:solidFill>
                <a:ea typeface="YS Text Regular"/>
              </a:rPr>
              <a:t>Сопрунова</a:t>
            </a:r>
            <a:r>
              <a:rPr lang="ru-RU" sz="1200" b="1" dirty="0" smtClean="0">
                <a:solidFill>
                  <a:srgbClr val="000000"/>
                </a:solidFill>
                <a:ea typeface="YS Text Regular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ea typeface="YS Text Regular"/>
              </a:rPr>
              <a:t/>
            </a:r>
            <a:br>
              <a:rPr lang="ru-RU" sz="1200" dirty="0" smtClean="0">
                <a:solidFill>
                  <a:srgbClr val="000000"/>
                </a:solidFill>
                <a:ea typeface="YS Text Regular"/>
              </a:rPr>
            </a:br>
            <a:r>
              <a:rPr lang="ru-RU" sz="1100" dirty="0" smtClean="0">
                <a:solidFill>
                  <a:srgbClr val="000000"/>
                </a:solidFill>
                <a:ea typeface="YS Text Regular"/>
              </a:rPr>
              <a:t>методист </a:t>
            </a:r>
            <a:r>
              <a:rPr lang="ru-RU" sz="1100" dirty="0">
                <a:solidFill>
                  <a:srgbClr val="000000"/>
                </a:solidFill>
                <a:ea typeface="YS Text Regular"/>
              </a:rPr>
              <a:t>«Новая школа», автор учебников «</a:t>
            </a:r>
            <a:r>
              <a:rPr lang="ru-RU" sz="1100" dirty="0" smtClean="0">
                <a:solidFill>
                  <a:srgbClr val="000000"/>
                </a:solidFill>
                <a:ea typeface="YS Text Regular"/>
              </a:rPr>
              <a:t>Математика</a:t>
            </a:r>
            <a:br>
              <a:rPr lang="ru-RU" sz="1100" dirty="0" smtClean="0">
                <a:solidFill>
                  <a:srgbClr val="000000"/>
                </a:solidFill>
                <a:ea typeface="YS Text Regular"/>
              </a:rPr>
            </a:br>
            <a:r>
              <a:rPr lang="ru-RU" sz="1100" dirty="0" smtClean="0">
                <a:solidFill>
                  <a:srgbClr val="000000"/>
                </a:solidFill>
                <a:ea typeface="YS Text Regular"/>
              </a:rPr>
              <a:t>и информатика»</a:t>
            </a:r>
            <a:endParaRPr lang="ru-RU" sz="1100" dirty="0">
              <a:solidFill>
                <a:srgbClr val="000000"/>
              </a:solidFill>
              <a:ea typeface="YS Text Regular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/>
          <a:stretch/>
        </p:blipFill>
        <p:spPr>
          <a:xfrm flipH="1">
            <a:off x="349684" y="1049197"/>
            <a:ext cx="1649616" cy="18815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41" y="1058137"/>
            <a:ext cx="1428750" cy="1905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r="13867" b="2621"/>
          <a:stretch/>
        </p:blipFill>
        <p:spPr>
          <a:xfrm>
            <a:off x="3077099" y="1049196"/>
            <a:ext cx="1392382" cy="188153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977963" y="2979639"/>
            <a:ext cx="1765737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  <a:ea typeface="YS Text Regular"/>
              </a:rPr>
              <a:t>Ирина Евгеньевна </a:t>
            </a:r>
            <a:r>
              <a:rPr lang="ru-RU" sz="1200" b="1" dirty="0" err="1" smtClean="0">
                <a:solidFill>
                  <a:srgbClr val="000000"/>
                </a:solidFill>
                <a:ea typeface="YS Text Regular"/>
              </a:rPr>
              <a:t>Мишарина</a:t>
            </a:r>
            <a:r>
              <a:rPr lang="ru-RU" sz="1200" dirty="0" smtClean="0">
                <a:solidFill>
                  <a:srgbClr val="000000"/>
                </a:solidFill>
                <a:ea typeface="YS Text Regular"/>
              </a:rPr>
              <a:t/>
            </a:r>
            <a:br>
              <a:rPr lang="ru-RU" sz="1200" dirty="0" smtClean="0">
                <a:solidFill>
                  <a:srgbClr val="000000"/>
                </a:solidFill>
                <a:ea typeface="YS Text Regular"/>
              </a:rPr>
            </a:br>
            <a:r>
              <a:rPr lang="ru-RU" sz="1100" dirty="0" smtClean="0">
                <a:solidFill>
                  <a:srgbClr val="000000"/>
                </a:solidFill>
                <a:ea typeface="YS Text Regular"/>
              </a:rPr>
              <a:t>учитель </a:t>
            </a:r>
            <a:r>
              <a:rPr lang="ru-RU" sz="1100" dirty="0">
                <a:solidFill>
                  <a:srgbClr val="000000"/>
                </a:solidFill>
                <a:ea typeface="YS Text Regular"/>
              </a:rPr>
              <a:t>начальных классов </a:t>
            </a:r>
            <a:r>
              <a:rPr lang="ru-RU" sz="1100" dirty="0" smtClean="0">
                <a:solidFill>
                  <a:srgbClr val="000000"/>
                </a:solidFill>
                <a:ea typeface="YS Text Regular"/>
              </a:rPr>
              <a:t>ГБОУ города </a:t>
            </a:r>
            <a:r>
              <a:rPr lang="ru-RU" sz="1100" dirty="0">
                <a:solidFill>
                  <a:srgbClr val="000000"/>
                </a:solidFill>
                <a:ea typeface="YS Text Regular"/>
              </a:rPr>
              <a:t>Москвы </a:t>
            </a:r>
            <a:r>
              <a:rPr lang="ru-RU" sz="1100" dirty="0" smtClean="0">
                <a:solidFill>
                  <a:srgbClr val="000000"/>
                </a:solidFill>
                <a:ea typeface="YS Text Regular"/>
              </a:rPr>
              <a:t/>
            </a:r>
            <a:br>
              <a:rPr lang="ru-RU" sz="1100" dirty="0" smtClean="0">
                <a:solidFill>
                  <a:srgbClr val="000000"/>
                </a:solidFill>
                <a:ea typeface="YS Text Regular"/>
              </a:rPr>
            </a:br>
            <a:r>
              <a:rPr lang="ru-RU" sz="1100" dirty="0" smtClean="0">
                <a:solidFill>
                  <a:srgbClr val="000000"/>
                </a:solidFill>
                <a:ea typeface="YS Text Regular"/>
              </a:rPr>
              <a:t>«Школа </a:t>
            </a:r>
            <a:r>
              <a:rPr lang="ru-RU" sz="1100" dirty="0">
                <a:solidFill>
                  <a:srgbClr val="000000"/>
                </a:solidFill>
                <a:ea typeface="YS Text Regular"/>
              </a:rPr>
              <a:t>на проспекте </a:t>
            </a:r>
            <a:r>
              <a:rPr lang="ru-RU" sz="1100" dirty="0" smtClean="0">
                <a:solidFill>
                  <a:srgbClr val="000000"/>
                </a:solidFill>
                <a:ea typeface="YS Text Regular"/>
              </a:rPr>
              <a:t>Вернадского»</a:t>
            </a:r>
            <a:endParaRPr lang="ru-RU" sz="1200" dirty="0">
              <a:solidFill>
                <a:srgbClr val="000000"/>
              </a:solidFill>
              <a:ea typeface="YS Text Regular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0" t="2837" r="49765" b="27617"/>
          <a:stretch/>
        </p:blipFill>
        <p:spPr>
          <a:xfrm>
            <a:off x="7197799" y="1063883"/>
            <a:ext cx="1388221" cy="19431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948755" y="3001975"/>
            <a:ext cx="201998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  <a:ea typeface="YS Text Regular"/>
              </a:rPr>
              <a:t>Марина Викторовна </a:t>
            </a:r>
            <a:r>
              <a:rPr lang="ru-RU" sz="1200" b="1" dirty="0" err="1" smtClean="0">
                <a:solidFill>
                  <a:srgbClr val="000000"/>
                </a:solidFill>
                <a:ea typeface="YS Text Regular"/>
              </a:rPr>
              <a:t>Рогатова</a:t>
            </a:r>
            <a:r>
              <a:rPr lang="ru-RU" sz="1200" b="1" dirty="0" smtClean="0">
                <a:solidFill>
                  <a:srgbClr val="000000"/>
                </a:solidFill>
                <a:ea typeface="YS Text Regular"/>
              </a:rPr>
              <a:t/>
            </a:r>
            <a:br>
              <a:rPr lang="ru-RU" sz="1200" b="1" dirty="0" smtClean="0">
                <a:solidFill>
                  <a:srgbClr val="000000"/>
                </a:solidFill>
                <a:ea typeface="YS Text Regular"/>
              </a:rPr>
            </a:br>
            <a:r>
              <a:rPr lang="ru-RU" sz="1100" dirty="0" smtClean="0">
                <a:solidFill>
                  <a:srgbClr val="000000"/>
                </a:solidFill>
                <a:ea typeface="YS Text Regular"/>
              </a:rPr>
              <a:t>Институт </a:t>
            </a:r>
            <a:r>
              <a:rPr lang="ru-RU" sz="1100" dirty="0">
                <a:solidFill>
                  <a:srgbClr val="000000"/>
                </a:solidFill>
                <a:ea typeface="YS Text Regular"/>
              </a:rPr>
              <a:t>системно-</a:t>
            </a:r>
            <a:r>
              <a:rPr lang="ru-RU" sz="1100" dirty="0" err="1">
                <a:solidFill>
                  <a:srgbClr val="000000"/>
                </a:solidFill>
                <a:ea typeface="YS Text Regular"/>
              </a:rPr>
              <a:t>деятельностной</a:t>
            </a:r>
            <a:r>
              <a:rPr lang="ru-RU" sz="1100" dirty="0">
                <a:solidFill>
                  <a:srgbClr val="000000"/>
                </a:solidFill>
                <a:ea typeface="YS Text Regular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ea typeface="YS Text Regular"/>
              </a:rPr>
              <a:t>педагогики</a:t>
            </a:r>
            <a:endParaRPr lang="ru-RU" sz="1100" dirty="0">
              <a:solidFill>
                <a:srgbClr val="000000"/>
              </a:solidFill>
              <a:ea typeface="YS Text Regular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088" y="2979639"/>
            <a:ext cx="21619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ea typeface="YS Text Regular"/>
              </a:rPr>
              <a:t>Иван Валериевич</a:t>
            </a:r>
            <a:br>
              <a:rPr lang="ru-RU" sz="1200" b="1" dirty="0" smtClean="0">
                <a:solidFill>
                  <a:srgbClr val="000000"/>
                </a:solidFill>
                <a:ea typeface="YS Text Regular"/>
              </a:rPr>
            </a:br>
            <a:r>
              <a:rPr lang="ru-RU" sz="1200" b="1" dirty="0" smtClean="0">
                <a:solidFill>
                  <a:srgbClr val="000000"/>
                </a:solidFill>
                <a:ea typeface="YS Text Regular"/>
              </a:rPr>
              <a:t>Ященко</a:t>
            </a:r>
            <a:br>
              <a:rPr lang="ru-RU" sz="1200" b="1" dirty="0" smtClean="0">
                <a:solidFill>
                  <a:srgbClr val="000000"/>
                </a:solidFill>
                <a:ea typeface="YS Text Regular"/>
              </a:rPr>
            </a:br>
            <a:r>
              <a:rPr lang="ru-RU" sz="1100" dirty="0" smtClean="0">
                <a:solidFill>
                  <a:srgbClr val="000000"/>
                </a:solidFill>
                <a:ea typeface="YS Text Regular"/>
              </a:rPr>
              <a:t>Руководитель </a:t>
            </a:r>
            <a:r>
              <a:rPr lang="ru-RU" sz="1100" dirty="0">
                <a:solidFill>
                  <a:srgbClr val="000000"/>
                </a:solidFill>
                <a:ea typeface="YS Text Regular"/>
              </a:rPr>
              <a:t>федеральной группы разработчиков ЕГЭ </a:t>
            </a:r>
            <a:r>
              <a:rPr lang="ru-RU" sz="1100" dirty="0" smtClean="0">
                <a:solidFill>
                  <a:srgbClr val="000000"/>
                </a:solidFill>
                <a:ea typeface="YS Text Regular"/>
              </a:rPr>
              <a:t/>
            </a:r>
            <a:br>
              <a:rPr lang="ru-RU" sz="1100" dirty="0" smtClean="0">
                <a:solidFill>
                  <a:srgbClr val="000000"/>
                </a:solidFill>
                <a:ea typeface="YS Text Regular"/>
              </a:rPr>
            </a:br>
            <a:r>
              <a:rPr lang="ru-RU" sz="1100" dirty="0" smtClean="0">
                <a:solidFill>
                  <a:srgbClr val="000000"/>
                </a:solidFill>
                <a:ea typeface="YS Text Regular"/>
              </a:rPr>
              <a:t>по </a:t>
            </a:r>
            <a:r>
              <a:rPr lang="ru-RU" sz="1100" dirty="0">
                <a:solidFill>
                  <a:srgbClr val="000000"/>
                </a:solidFill>
                <a:ea typeface="YS Text Regular"/>
              </a:rPr>
              <a:t>математике. Директор Московского Центра непрерывного математического образования. Учредитель Фонда «Талант и успех</a:t>
            </a:r>
            <a:r>
              <a:rPr lang="ru-RU" sz="1100" dirty="0" smtClean="0">
                <a:solidFill>
                  <a:srgbClr val="000000"/>
                </a:solidFill>
                <a:ea typeface="YS Text Regular"/>
              </a:rPr>
              <a:t>»</a:t>
            </a:r>
            <a:endParaRPr lang="ru-RU" sz="1100" dirty="0">
              <a:solidFill>
                <a:srgbClr val="000000"/>
              </a:solidFill>
              <a:ea typeface="YS Text Regular"/>
            </a:endParaRPr>
          </a:p>
        </p:txBody>
      </p:sp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292100" y="33339"/>
            <a:ext cx="8851900" cy="806720"/>
          </a:xfrm>
        </p:spPr>
        <p:txBody>
          <a:bodyPr anchor="t"/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РАЗРАБАТЫВАЕТ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МЕТОДИСТОВ-ПРЕДМЕТНИКОВ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292100" y="33339"/>
            <a:ext cx="8851900" cy="806720"/>
          </a:xfrm>
        </p:spPr>
        <p:txBody>
          <a:bodyPr anchor="t"/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РАЗРАБАТЫВАЕТ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МЕТОДИСТОВ-ПРЕДМЕТНИКОВ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623119" y="1256465"/>
            <a:ext cx="2161941" cy="2744739"/>
            <a:chOff x="5623119" y="1256465"/>
            <a:chExt cx="2161941" cy="274473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5623119" y="3185596"/>
              <a:ext cx="2161941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0000"/>
                  </a:solidFill>
                  <a:ea typeface="YS Text Regular"/>
                </a:rPr>
                <a:t>Анна </a:t>
              </a:r>
              <a:r>
                <a:rPr lang="ru-RU" sz="1200" b="1" dirty="0" smtClean="0">
                  <a:solidFill>
                    <a:srgbClr val="000000"/>
                  </a:solidFill>
                  <a:ea typeface="YS Text Regular"/>
                </a:rPr>
                <a:t>Игоревна</a:t>
              </a:r>
              <a:br>
                <a:rPr lang="ru-RU" sz="1200" b="1" dirty="0" smtClean="0">
                  <a:solidFill>
                    <a:srgbClr val="000000"/>
                  </a:solidFill>
                  <a:ea typeface="YS Text Regular"/>
                </a:rPr>
              </a:br>
              <a:r>
                <a:rPr lang="ru-RU" sz="1200" b="1" dirty="0" smtClean="0">
                  <a:solidFill>
                    <a:srgbClr val="000000"/>
                  </a:solidFill>
                  <a:ea typeface="YS Text Regular"/>
                </a:rPr>
                <a:t>Булгакова</a:t>
              </a:r>
              <a:br>
                <a:rPr lang="ru-RU" sz="1200" b="1" dirty="0" smtClean="0">
                  <a:solidFill>
                    <a:srgbClr val="000000"/>
                  </a:solidFill>
                  <a:ea typeface="YS Text Regular"/>
                </a:rPr>
              </a:br>
              <a:r>
                <a:rPr lang="ru-RU" sz="1200" dirty="0" smtClean="0">
                  <a:solidFill>
                    <a:srgbClr val="000000"/>
                  </a:solidFill>
                  <a:ea typeface="YS Text Regular"/>
                </a:rPr>
                <a:t>с</a:t>
              </a:r>
              <a:r>
                <a:rPr lang="ru-RU" sz="1100" dirty="0" smtClean="0">
                  <a:solidFill>
                    <a:srgbClr val="000000"/>
                  </a:solidFill>
                  <a:ea typeface="YS Text Regular"/>
                </a:rPr>
                <a:t>тарший </a:t>
              </a:r>
              <a:r>
                <a:rPr lang="ru-RU" sz="1100" dirty="0">
                  <a:solidFill>
                    <a:srgbClr val="000000"/>
                  </a:solidFill>
                  <a:ea typeface="YS Text Regular"/>
                </a:rPr>
                <a:t>методист проекта </a:t>
              </a:r>
              <a:r>
                <a:rPr lang="ru-RU" sz="1100" dirty="0" err="1">
                  <a:solidFill>
                    <a:srgbClr val="000000"/>
                  </a:solidFill>
                  <a:ea typeface="YS Text Regular"/>
                </a:rPr>
                <a:t>Яндекс.Учебник</a:t>
              </a:r>
              <a:endParaRPr lang="ru-RU" sz="1100" dirty="0">
                <a:solidFill>
                  <a:srgbClr val="000000"/>
                </a:solidFill>
                <a:ea typeface="YS Text Regular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4" r="2364"/>
            <a:stretch/>
          </p:blipFill>
          <p:spPr>
            <a:xfrm>
              <a:off x="5976801" y="1256465"/>
              <a:ext cx="1454577" cy="1882530"/>
            </a:xfrm>
            <a:prstGeom prst="rect">
              <a:avLst/>
            </a:prstGeom>
          </p:spPr>
        </p:pic>
      </p:grpSp>
      <p:pic>
        <p:nvPicPr>
          <p:cNvPr id="21" name="Picture 12"/>
          <p:cNvPicPr/>
          <p:nvPr/>
        </p:nvPicPr>
        <p:blipFill>
          <a:blip r:embed="rId4"/>
          <a:stretch/>
        </p:blipFill>
        <p:spPr>
          <a:xfrm>
            <a:off x="6789052" y="4648767"/>
            <a:ext cx="2051190" cy="501660"/>
          </a:xfrm>
          <a:prstGeom prst="rect">
            <a:avLst/>
          </a:prstGeom>
          <a:ln>
            <a:noFill/>
          </a:ln>
        </p:spPr>
      </p:pic>
      <p:grpSp>
        <p:nvGrpSpPr>
          <p:cNvPr id="7" name="Группа 6"/>
          <p:cNvGrpSpPr/>
          <p:nvPr/>
        </p:nvGrpSpPr>
        <p:grpSpPr>
          <a:xfrm>
            <a:off x="3115978" y="964225"/>
            <a:ext cx="2161941" cy="3052368"/>
            <a:chOff x="2454041" y="1215526"/>
            <a:chExt cx="2161941" cy="305236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069" y="1507766"/>
              <a:ext cx="1447884" cy="1898501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2454041" y="3436897"/>
              <a:ext cx="216194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0000"/>
                  </a:solidFill>
                  <a:ea typeface="YS Text Regular"/>
                </a:rPr>
                <a:t>Борис </a:t>
              </a:r>
              <a:r>
                <a:rPr lang="ru-RU" sz="1200" b="1" dirty="0" smtClean="0">
                  <a:solidFill>
                    <a:srgbClr val="000000"/>
                  </a:solidFill>
                  <a:ea typeface="YS Text Regular"/>
                </a:rPr>
                <a:t>Леонидович</a:t>
              </a:r>
              <a:br>
                <a:rPr lang="ru-RU" sz="1200" b="1" dirty="0" smtClean="0">
                  <a:solidFill>
                    <a:srgbClr val="000000"/>
                  </a:solidFill>
                  <a:ea typeface="YS Text Regular"/>
                </a:rPr>
              </a:br>
              <a:r>
                <a:rPr lang="ru-RU" sz="1200" b="1" dirty="0" err="1" smtClean="0">
                  <a:solidFill>
                    <a:srgbClr val="000000"/>
                  </a:solidFill>
                  <a:ea typeface="YS Text Regular"/>
                </a:rPr>
                <a:t>Иомдин</a:t>
              </a:r>
              <a:endParaRPr lang="ru-RU" sz="1200" b="1" dirty="0" smtClean="0">
                <a:solidFill>
                  <a:srgbClr val="000000"/>
                </a:solidFill>
                <a:ea typeface="YS Text Regular"/>
              </a:endParaRPr>
            </a:p>
            <a:p>
              <a:pPr algn="ctr"/>
              <a:r>
                <a:rPr lang="ru-RU" sz="1100" dirty="0" err="1">
                  <a:solidFill>
                    <a:srgbClr val="000000"/>
                  </a:solidFill>
                  <a:ea typeface="YS Text Regular"/>
                </a:rPr>
                <a:t>канд.фил.н</a:t>
              </a:r>
              <a:r>
                <a:rPr lang="ru-RU" sz="1100" dirty="0">
                  <a:solidFill>
                    <a:srgbClr val="000000"/>
                  </a:solidFill>
                  <a:ea typeface="YS Text Regular"/>
                </a:rPr>
                <a:t>.</a:t>
              </a:r>
              <a:br>
                <a:rPr lang="ru-RU" sz="1100" dirty="0">
                  <a:solidFill>
                    <a:srgbClr val="000000"/>
                  </a:solidFill>
                  <a:ea typeface="YS Text Regular"/>
                </a:rPr>
              </a:br>
              <a:r>
                <a:rPr lang="ru-RU" sz="1100" dirty="0">
                  <a:solidFill>
                    <a:srgbClr val="000000"/>
                  </a:solidFill>
                  <a:ea typeface="YS Text Regular"/>
                </a:rPr>
                <a:t>НИУ ВШЭ</a:t>
              </a:r>
              <a:endParaRPr lang="ru-RU" sz="1100" dirty="0">
                <a:solidFill>
                  <a:srgbClr val="000000"/>
                </a:solidFill>
                <a:ea typeface="YS Text Regular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24908" y="1215526"/>
              <a:ext cx="12202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/>
                <a:t>ЛИНГВИСТИКА</a:t>
              </a:r>
              <a:endParaRPr lang="ru-RU" sz="11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-10612" y="964225"/>
            <a:ext cx="2781390" cy="3684542"/>
            <a:chOff x="4490026" y="1050426"/>
            <a:chExt cx="2781390" cy="3684542"/>
          </a:xfrm>
        </p:grpSpPr>
        <p:sp>
          <p:nvSpPr>
            <p:cNvPr id="3" name="TextBox 2"/>
            <p:cNvSpPr txBox="1"/>
            <p:nvPr/>
          </p:nvSpPr>
          <p:spPr>
            <a:xfrm>
              <a:off x="4490026" y="3257640"/>
              <a:ext cx="278139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0000"/>
                  </a:solidFill>
                  <a:ea typeface="YS Text Regular"/>
                </a:rPr>
                <a:t>Ольга Витальевна</a:t>
              </a:r>
              <a:br>
                <a:rPr lang="ru-RU" sz="1200" b="1" dirty="0">
                  <a:solidFill>
                    <a:srgbClr val="000000"/>
                  </a:solidFill>
                  <a:ea typeface="YS Text Regular"/>
                </a:rPr>
              </a:br>
              <a:r>
                <a:rPr lang="ru-RU" sz="1200" b="1" dirty="0" err="1" smtClean="0">
                  <a:solidFill>
                    <a:srgbClr val="000000"/>
                  </a:solidFill>
                  <a:ea typeface="YS Text Regular"/>
                </a:rPr>
                <a:t>Гвинджилия</a:t>
              </a:r>
              <a:r>
                <a:rPr lang="ru-RU" sz="1200" b="1" dirty="0">
                  <a:solidFill>
                    <a:srgbClr val="000000"/>
                  </a:solidFill>
                  <a:ea typeface="YS Text Regular"/>
                </a:rPr>
                <a:t/>
              </a:r>
              <a:br>
                <a:rPr lang="ru-RU" sz="1200" b="1" dirty="0">
                  <a:solidFill>
                    <a:srgbClr val="000000"/>
                  </a:solidFill>
                  <a:ea typeface="YS Text Regular"/>
                </a:rPr>
              </a:br>
              <a:r>
                <a:rPr lang="ru-RU" sz="1100" dirty="0">
                  <a:solidFill>
                    <a:srgbClr val="000000"/>
                  </a:solidFill>
                  <a:ea typeface="YS Text Regular"/>
                </a:rPr>
                <a:t>заместитель руководителя департамента теории и методики дошкольного и начального общего образования АНО </a:t>
              </a:r>
              <a:r>
                <a:rPr lang="ru-RU" sz="1100" dirty="0" smtClean="0">
                  <a:solidFill>
                    <a:srgbClr val="000000"/>
                  </a:solidFill>
                  <a:ea typeface="YS Text Regular"/>
                </a:rPr>
                <a:t/>
              </a:r>
              <a:br>
                <a:rPr lang="ru-RU" sz="1100" dirty="0" smtClean="0">
                  <a:solidFill>
                    <a:srgbClr val="000000"/>
                  </a:solidFill>
                  <a:ea typeface="YS Text Regular"/>
                </a:rPr>
              </a:br>
              <a:r>
                <a:rPr lang="ru-RU" sz="1100" dirty="0" smtClean="0">
                  <a:solidFill>
                    <a:srgbClr val="000000"/>
                  </a:solidFill>
                  <a:ea typeface="YS Text Regular"/>
                </a:rPr>
                <a:t>«</a:t>
              </a:r>
              <a:r>
                <a:rPr lang="ru-RU" sz="1100" dirty="0">
                  <a:solidFill>
                    <a:srgbClr val="000000"/>
                  </a:solidFill>
                  <a:ea typeface="YS Text Regular"/>
                </a:rPr>
                <a:t>Национальный центр </a:t>
              </a:r>
              <a:r>
                <a:rPr lang="ru-RU" sz="1100" dirty="0" smtClean="0">
                  <a:solidFill>
                    <a:srgbClr val="000000"/>
                  </a:solidFill>
                  <a:ea typeface="YS Text Regular"/>
                </a:rPr>
                <a:t>инноваций</a:t>
              </a:r>
              <a:br>
                <a:rPr lang="ru-RU" sz="1100" dirty="0" smtClean="0">
                  <a:solidFill>
                    <a:srgbClr val="000000"/>
                  </a:solidFill>
                  <a:ea typeface="YS Text Regular"/>
                </a:rPr>
              </a:br>
              <a:r>
                <a:rPr lang="ru-RU" sz="1100" dirty="0" smtClean="0">
                  <a:solidFill>
                    <a:srgbClr val="000000"/>
                  </a:solidFill>
                  <a:ea typeface="YS Text Regular"/>
                </a:rPr>
                <a:t> </a:t>
              </a:r>
              <a:r>
                <a:rPr lang="ru-RU" sz="1100" dirty="0">
                  <a:solidFill>
                    <a:srgbClr val="000000"/>
                  </a:solidFill>
                  <a:ea typeface="YS Text Regular"/>
                </a:rPr>
                <a:t>в образовании» г. </a:t>
              </a:r>
              <a:r>
                <a:rPr lang="ru-RU" sz="1100" dirty="0">
                  <a:solidFill>
                    <a:srgbClr val="000000"/>
                  </a:solidFill>
                  <a:ea typeface="YS Text Regular"/>
                </a:rPr>
                <a:t>Москва</a:t>
              </a: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52" t="5399" r="33829" b="35643"/>
            <a:stretch/>
          </p:blipFill>
          <p:spPr>
            <a:xfrm>
              <a:off x="5140843" y="1335240"/>
              <a:ext cx="1479757" cy="189738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200887" y="1050426"/>
              <a:ext cx="135966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/>
                <a:t>РАЗВИТИЕ РЕЧИ</a:t>
              </a:r>
              <a:endParaRPr lang="ru-RU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87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4872" y="1663333"/>
            <a:ext cx="83297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600" dirty="0"/>
              <a:t>Распоряжение Правительства Российской Федерации от 28 июля 2017 года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№ 1632-р «Об </a:t>
            </a:r>
            <a:r>
              <a:rPr lang="ru-RU" sz="1600" dirty="0"/>
              <a:t>утверждении программы «Цифровая экономика Российской Федерации»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600" dirty="0"/>
              <a:t>Указ Президента Российской Федерации от 07.05.2018 г. № 204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ru-RU" sz="1600" dirty="0"/>
              <a:t>О национальных </a:t>
            </a:r>
            <a:r>
              <a:rPr lang="ru-RU" sz="1600" dirty="0" smtClean="0"/>
              <a:t>целях и </a:t>
            </a:r>
            <a:r>
              <a:rPr lang="ru-RU" sz="1600" dirty="0"/>
              <a:t>стратегических задачах развития Российской Федерации на период до 2024 года»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600" dirty="0"/>
              <a:t>Национальный проект «Образование», внутри которого — федеральный проект</a:t>
            </a:r>
            <a:br>
              <a:rPr lang="ru-RU" sz="1600" dirty="0"/>
            </a:br>
            <a:r>
              <a:rPr lang="ru-RU" sz="1600" dirty="0"/>
              <a:t>«Цифровая образовательная среда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2100" y="33339"/>
            <a:ext cx="8851900" cy="1081784"/>
          </a:xfrm>
        </p:spPr>
        <p:txBody>
          <a:bodyPr anchor="t"/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НОРМАТИВНО-ПРАВОВОЕ ОБЕСПЕЧЕНИЕ</a:t>
            </a:r>
            <a:b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ОБРАЗОВАТЕЛЬНОЙ СРЕДЫ В НАЧАЛЬНОЙ ШКОЛЕ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100" y="1234068"/>
            <a:ext cx="6869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ОБЩИЕ ПРИНЦИПЫ электронного </a:t>
            </a:r>
            <a:r>
              <a:rPr lang="ru-RU" dirty="0"/>
              <a:t>обучения регламентируют</a:t>
            </a:r>
          </a:p>
        </p:txBody>
      </p:sp>
    </p:spTree>
    <p:extLst>
      <p:ext uri="{BB962C8B-B14F-4D97-AF65-F5344CB8AC3E}">
        <p14:creationId xmlns:p14="http://schemas.microsoft.com/office/powerpoint/2010/main" val="352888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292100" y="33339"/>
            <a:ext cx="8851900" cy="806720"/>
          </a:xfrm>
        </p:spPr>
        <p:txBody>
          <a:bodyPr anchor="t"/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РАЗРАБАТЫВАЕТ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МЕТОДИСТОВ-ПРЕДМЕТНИКОВ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6763" y="1201504"/>
            <a:ext cx="42634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Для предметной экспертизы привлекаются такие профильные организации, </a:t>
            </a:r>
            <a:r>
              <a:rPr lang="ru-RU" sz="1800" dirty="0" smtClean="0"/>
              <a:t>как:</a:t>
            </a:r>
          </a:p>
          <a:p>
            <a:pPr marL="342900" indent="-342900">
              <a:buFont typeface="Courier New" panose="02070309020205020404" pitchFamily="49" charset="0"/>
              <a:buChar char="­"/>
            </a:pPr>
            <a:r>
              <a:rPr lang="ru-RU" sz="1800" dirty="0" smtClean="0"/>
              <a:t>Институт </a:t>
            </a:r>
            <a:r>
              <a:rPr lang="ru-RU" sz="1800" dirty="0"/>
              <a:t>русского языка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им</a:t>
            </a:r>
            <a:r>
              <a:rPr lang="ru-RU" sz="1800" dirty="0"/>
              <a:t>. Виноградова (Москва</a:t>
            </a:r>
            <a:r>
              <a:rPr lang="ru-RU" sz="1800" dirty="0" smtClean="0"/>
              <a:t>)</a:t>
            </a:r>
          </a:p>
          <a:p>
            <a:pPr marL="342900" indent="-342900">
              <a:buFont typeface="Courier New" panose="02070309020205020404" pitchFamily="49" charset="0"/>
              <a:buChar char="­"/>
            </a:pPr>
            <a:r>
              <a:rPr lang="ru-RU" sz="1800" dirty="0" smtClean="0"/>
              <a:t>Центр </a:t>
            </a:r>
            <a:r>
              <a:rPr lang="ru-RU" sz="1800" dirty="0"/>
              <a:t>педагогического мастерства (Москва). </a:t>
            </a:r>
          </a:p>
        </p:txBody>
      </p:sp>
      <p:pic>
        <p:nvPicPr>
          <p:cNvPr id="21" name="Picture 12"/>
          <p:cNvPicPr/>
          <p:nvPr/>
        </p:nvPicPr>
        <p:blipFill>
          <a:blip r:embed="rId3"/>
          <a:stretch/>
        </p:blipFill>
        <p:spPr>
          <a:xfrm>
            <a:off x="6789052" y="4648767"/>
            <a:ext cx="2051190" cy="501660"/>
          </a:xfrm>
          <a:prstGeom prst="rect">
            <a:avLst/>
          </a:prstGeom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27220" y="3119397"/>
            <a:ext cx="21619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  <a:ea typeface="YS Text Regular"/>
              </a:rPr>
              <a:t>Марьяна Михайловна </a:t>
            </a:r>
            <a:r>
              <a:rPr lang="ru-RU" sz="1200" b="1" dirty="0" smtClean="0">
                <a:solidFill>
                  <a:srgbClr val="000000"/>
                </a:solidFill>
                <a:ea typeface="YS Text Regular"/>
              </a:rPr>
              <a:t>Безруких</a:t>
            </a:r>
            <a:r>
              <a:rPr lang="ru-RU" sz="1200" dirty="0" smtClean="0">
                <a:solidFill>
                  <a:srgbClr val="000000"/>
                </a:solidFill>
                <a:ea typeface="YS Text Regular"/>
              </a:rPr>
              <a:t/>
            </a:r>
            <a:br>
              <a:rPr lang="ru-RU" sz="1200" dirty="0" smtClean="0">
                <a:solidFill>
                  <a:srgbClr val="000000"/>
                </a:solidFill>
                <a:ea typeface="YS Text Regular"/>
              </a:rPr>
            </a:br>
            <a:r>
              <a:rPr lang="ru-RU" sz="1200" dirty="0" smtClean="0">
                <a:solidFill>
                  <a:srgbClr val="000000"/>
                </a:solidFill>
                <a:ea typeface="YS Text Regular"/>
              </a:rPr>
              <a:t>академик </a:t>
            </a:r>
            <a:r>
              <a:rPr lang="ru-RU" sz="1200" dirty="0">
                <a:solidFill>
                  <a:srgbClr val="000000"/>
                </a:solidFill>
                <a:ea typeface="YS Text Regular"/>
              </a:rPr>
              <a:t>РАО, доктор биологических наук, профессор</a:t>
            </a:r>
            <a:endParaRPr lang="ru-RU" sz="1100" dirty="0">
              <a:solidFill>
                <a:srgbClr val="000000"/>
              </a:solidFill>
              <a:ea typeface="YS Text Regular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" b="13309"/>
          <a:stretch/>
        </p:blipFill>
        <p:spPr>
          <a:xfrm>
            <a:off x="463169" y="1201504"/>
            <a:ext cx="1474766" cy="18859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5614" y="942330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ПСИХО-ФИЗИОЛОГИЯ</a:t>
            </a:r>
            <a:endParaRPr lang="ru-RU" sz="1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778" r="75416" b="46296"/>
          <a:stretch/>
        </p:blipFill>
        <p:spPr>
          <a:xfrm>
            <a:off x="2740733" y="1201504"/>
            <a:ext cx="1440180" cy="188595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422635" y="3119397"/>
            <a:ext cx="2161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ea typeface="YS Text Regular"/>
              </a:rPr>
              <a:t>Ксения </a:t>
            </a:r>
            <a:r>
              <a:rPr lang="ru-RU" sz="1200" b="1" dirty="0" err="1" smtClean="0">
                <a:solidFill>
                  <a:srgbClr val="000000"/>
                </a:solidFill>
                <a:ea typeface="YS Text Regular"/>
              </a:rPr>
              <a:t>Вотякова</a:t>
            </a:r>
            <a:r>
              <a:rPr lang="ru-RU" sz="1200" dirty="0" smtClean="0">
                <a:solidFill>
                  <a:srgbClr val="000000"/>
                </a:solidFill>
                <a:ea typeface="YS Text Regular"/>
              </a:rPr>
              <a:t/>
            </a:r>
            <a:br>
              <a:rPr lang="ru-RU" sz="1200" dirty="0" smtClean="0">
                <a:solidFill>
                  <a:srgbClr val="000000"/>
                </a:solidFill>
                <a:ea typeface="YS Text Regular"/>
              </a:rPr>
            </a:br>
            <a:r>
              <a:rPr lang="ru-RU" sz="1200" dirty="0" smtClean="0">
                <a:solidFill>
                  <a:srgbClr val="000000"/>
                </a:solidFill>
                <a:ea typeface="YS Text Regular"/>
              </a:rPr>
              <a:t>детский </a:t>
            </a:r>
            <a:r>
              <a:rPr lang="ru-RU" sz="1200" dirty="0" err="1" smtClean="0">
                <a:solidFill>
                  <a:srgbClr val="000000"/>
                </a:solidFill>
                <a:ea typeface="YS Text Regular"/>
              </a:rPr>
              <a:t>нейропсихолог</a:t>
            </a:r>
            <a:endParaRPr lang="ru-RU" sz="1100" dirty="0">
              <a:solidFill>
                <a:srgbClr val="000000"/>
              </a:solidFill>
              <a:ea typeface="YS Text Regular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53686" y="942330"/>
            <a:ext cx="16770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НЕЙРОПСИХОЛОГИЯ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8795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98611" y="120688"/>
            <a:ext cx="441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 smtClean="0"/>
              <a:t>БЕЗОПАСНАЯ СРЕДА</a:t>
            </a:r>
            <a:endParaRPr lang="ru-RU" sz="2800" dirty="0"/>
          </a:p>
        </p:txBody>
      </p:sp>
      <p:pic>
        <p:nvPicPr>
          <p:cNvPr id="9" name="Picture 2"/>
          <p:cNvPicPr/>
          <p:nvPr/>
        </p:nvPicPr>
        <p:blipFill>
          <a:blip r:embed="rId3"/>
          <a:stretch/>
        </p:blipFill>
        <p:spPr>
          <a:xfrm>
            <a:off x="909225" y="1427631"/>
            <a:ext cx="1595160" cy="1329210"/>
          </a:xfrm>
          <a:prstGeom prst="rect">
            <a:avLst/>
          </a:prstGeom>
          <a:ln>
            <a:noFill/>
          </a:ln>
        </p:spPr>
      </p:pic>
      <p:pic>
        <p:nvPicPr>
          <p:cNvPr id="10" name="Picture 4"/>
          <p:cNvPicPr/>
          <p:nvPr/>
        </p:nvPicPr>
        <p:blipFill>
          <a:blip r:embed="rId4"/>
          <a:stretch/>
        </p:blipFill>
        <p:spPr>
          <a:xfrm>
            <a:off x="6482576" y="1257550"/>
            <a:ext cx="1558889" cy="1377700"/>
          </a:xfrm>
          <a:prstGeom prst="rect">
            <a:avLst/>
          </a:prstGeom>
          <a:ln>
            <a:noFill/>
          </a:ln>
        </p:spPr>
      </p:pic>
      <p:pic>
        <p:nvPicPr>
          <p:cNvPr id="11" name="Picture 6"/>
          <p:cNvPicPr/>
          <p:nvPr/>
        </p:nvPicPr>
        <p:blipFill>
          <a:blip r:embed="rId5"/>
          <a:stretch/>
        </p:blipFill>
        <p:spPr>
          <a:xfrm>
            <a:off x="3755717" y="1427631"/>
            <a:ext cx="1623041" cy="1350984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21727" y="3024176"/>
            <a:ext cx="2370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НАДЕЖНАЯ ЗАЩИТА персональных </a:t>
            </a:r>
            <a:r>
              <a:rPr lang="ru-RU" sz="1600" dirty="0"/>
              <a:t>данных всех, кто зарегистрирован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системе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368665" y="3024176"/>
            <a:ext cx="2370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ОТСУТСТВИЕ РЕКЛАМЫ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126734" y="3024176"/>
            <a:ext cx="2370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ТОЛЬКО ОБРАЗОВАТЕЛЬНЫЙ МАТЕРИАЛ, </a:t>
            </a:r>
            <a:br>
              <a:rPr lang="ru-RU" sz="1600" dirty="0" smtClean="0"/>
            </a:br>
            <a:r>
              <a:rPr lang="ru-RU" sz="1600" dirty="0" smtClean="0"/>
              <a:t>ничего лишнего</a:t>
            </a:r>
            <a:endParaRPr lang="ru-RU" sz="1600" dirty="0"/>
          </a:p>
        </p:txBody>
      </p:sp>
      <p:pic>
        <p:nvPicPr>
          <p:cNvPr id="15" name="Picture 12"/>
          <p:cNvPicPr/>
          <p:nvPr/>
        </p:nvPicPr>
        <p:blipFill>
          <a:blip r:embed="rId6"/>
          <a:stretch/>
        </p:blipFill>
        <p:spPr>
          <a:xfrm>
            <a:off x="6789052" y="4648767"/>
            <a:ext cx="2051190" cy="5016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45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98611" y="120688"/>
            <a:ext cx="7157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 smtClean="0"/>
              <a:t>СЦЕНАРИИ ИСПОЛЬЗОВАНИЯ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21727" y="3024176"/>
            <a:ext cx="2370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ФРОНТАЛЬНАЯ РАБОТА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368665" y="3024176"/>
            <a:ext cx="2370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Работа </a:t>
            </a:r>
            <a:br>
              <a:rPr lang="ru-RU" sz="1600" dirty="0" smtClean="0"/>
            </a:br>
            <a:r>
              <a:rPr lang="ru-RU" sz="1600" dirty="0" smtClean="0"/>
              <a:t>на устройствах </a:t>
            </a:r>
            <a:br>
              <a:rPr lang="ru-RU" sz="1600" dirty="0" smtClean="0"/>
            </a:br>
            <a:r>
              <a:rPr lang="ru-RU" sz="1600" dirty="0" smtClean="0"/>
              <a:t>В КЛАССЕ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126734" y="3024176"/>
            <a:ext cx="2370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ДОМАШНЯЯ </a:t>
            </a:r>
            <a:br>
              <a:rPr lang="ru-RU" sz="1600" dirty="0" smtClean="0"/>
            </a:br>
            <a:r>
              <a:rPr lang="ru-RU" sz="1600" dirty="0" smtClean="0"/>
              <a:t>РАБОТА</a:t>
            </a:r>
            <a:endParaRPr lang="ru-RU" sz="1600" dirty="0"/>
          </a:p>
        </p:txBody>
      </p:sp>
      <p:pic>
        <p:nvPicPr>
          <p:cNvPr id="15" name="Picture 12"/>
          <p:cNvPicPr/>
          <p:nvPr/>
        </p:nvPicPr>
        <p:blipFill>
          <a:blip r:embed="rId3"/>
          <a:stretch/>
        </p:blipFill>
        <p:spPr>
          <a:xfrm>
            <a:off x="6789052" y="4648767"/>
            <a:ext cx="2051190" cy="501660"/>
          </a:xfrm>
          <a:prstGeom prst="rect">
            <a:avLst/>
          </a:prstGeom>
          <a:ln>
            <a:noFill/>
          </a:ln>
        </p:spPr>
      </p:pic>
      <p:pic>
        <p:nvPicPr>
          <p:cNvPr id="16" name="Picture Placeholder 11"/>
          <p:cNvPicPr/>
          <p:nvPr/>
        </p:nvPicPr>
        <p:blipFill>
          <a:blip r:embed="rId4"/>
          <a:srcRect t="75" b="75"/>
          <a:stretch/>
        </p:blipFill>
        <p:spPr>
          <a:xfrm>
            <a:off x="6637178" y="1622565"/>
            <a:ext cx="1480950" cy="1234170"/>
          </a:xfrm>
          <a:prstGeom prst="rect">
            <a:avLst/>
          </a:prstGeom>
          <a:ln>
            <a:noFill/>
          </a:ln>
        </p:spPr>
      </p:pic>
      <p:pic>
        <p:nvPicPr>
          <p:cNvPr id="17" name="Picture Placeholder 14"/>
          <p:cNvPicPr/>
          <p:nvPr/>
        </p:nvPicPr>
        <p:blipFill>
          <a:blip r:embed="rId5"/>
          <a:srcRect t="1250" b="1250"/>
          <a:stretch/>
        </p:blipFill>
        <p:spPr>
          <a:xfrm>
            <a:off x="3712999" y="1244761"/>
            <a:ext cx="1860030" cy="1511190"/>
          </a:xfrm>
          <a:prstGeom prst="rect">
            <a:avLst/>
          </a:prstGeom>
          <a:ln>
            <a:noFill/>
          </a:ln>
        </p:spPr>
      </p:pic>
      <p:pic>
        <p:nvPicPr>
          <p:cNvPr id="18" name="Picture Placeholder 13"/>
          <p:cNvPicPr/>
          <p:nvPr/>
        </p:nvPicPr>
        <p:blipFill>
          <a:blip r:embed="rId6"/>
          <a:srcRect t="75" b="75"/>
          <a:stretch/>
        </p:blipFill>
        <p:spPr>
          <a:xfrm>
            <a:off x="851040" y="1329676"/>
            <a:ext cx="1711530" cy="14262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0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4567239" y="1"/>
            <a:ext cx="4589272" cy="5143500"/>
          </a:xfrm>
          <a:prstGeom prst="rect">
            <a:avLst/>
          </a:prstGeom>
          <a:solidFill>
            <a:srgbClr val="FFC60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TextBox 12"/>
          <p:cNvSpPr txBox="1"/>
          <p:nvPr/>
        </p:nvSpPr>
        <p:spPr>
          <a:xfrm>
            <a:off x="298611" y="120688"/>
            <a:ext cx="7157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 smtClean="0"/>
              <a:t>ТЕХНИЧЕСКИЕ ТРЕБОВАНИЯ</a:t>
            </a:r>
            <a:endParaRPr lang="ru-RU" sz="2800" dirty="0"/>
          </a:p>
        </p:txBody>
      </p:sp>
      <p:pic>
        <p:nvPicPr>
          <p:cNvPr id="15" name="Picture 12"/>
          <p:cNvPicPr/>
          <p:nvPr/>
        </p:nvPicPr>
        <p:blipFill>
          <a:blip r:embed="rId3"/>
          <a:stretch/>
        </p:blipFill>
        <p:spPr>
          <a:xfrm>
            <a:off x="6789052" y="4648767"/>
            <a:ext cx="2051190" cy="501660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21727" y="801366"/>
            <a:ext cx="2370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КЛАССЕ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672321" y="801366"/>
            <a:ext cx="2370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ДОМА</a:t>
            </a:r>
            <a:endParaRPr lang="ru-RU" sz="1600" dirty="0"/>
          </a:p>
        </p:txBody>
      </p:sp>
      <p:pic>
        <p:nvPicPr>
          <p:cNvPr id="32" name="Picture 5"/>
          <p:cNvPicPr/>
          <p:nvPr/>
        </p:nvPicPr>
        <p:blipFill>
          <a:blip r:embed="rId4"/>
          <a:stretch/>
        </p:blipFill>
        <p:spPr>
          <a:xfrm>
            <a:off x="536285" y="3187436"/>
            <a:ext cx="1142775" cy="952290"/>
          </a:xfrm>
          <a:prstGeom prst="rect">
            <a:avLst/>
          </a:prstGeom>
          <a:ln>
            <a:noFill/>
          </a:ln>
        </p:spPr>
      </p:pic>
      <p:pic>
        <p:nvPicPr>
          <p:cNvPr id="33" name="Picture 3"/>
          <p:cNvPicPr/>
          <p:nvPr/>
        </p:nvPicPr>
        <p:blipFill>
          <a:blip r:embed="rId5"/>
          <a:stretch/>
        </p:blipFill>
        <p:spPr>
          <a:xfrm>
            <a:off x="520465" y="1353847"/>
            <a:ext cx="1142775" cy="952290"/>
          </a:xfrm>
          <a:prstGeom prst="rect">
            <a:avLst/>
          </a:prstGeom>
          <a:ln>
            <a:noFill/>
          </a:ln>
        </p:spPr>
      </p:pic>
      <p:pic>
        <p:nvPicPr>
          <p:cNvPr id="34" name="Picture Placeholder 13"/>
          <p:cNvPicPr/>
          <p:nvPr/>
        </p:nvPicPr>
        <p:blipFill>
          <a:blip r:embed="rId6"/>
          <a:srcRect t="75" b="75"/>
          <a:stretch/>
        </p:blipFill>
        <p:spPr>
          <a:xfrm>
            <a:off x="2747134" y="1388407"/>
            <a:ext cx="1113480" cy="927855"/>
          </a:xfrm>
          <a:prstGeom prst="rect">
            <a:avLst/>
          </a:prstGeom>
          <a:ln>
            <a:noFill/>
          </a:ln>
        </p:spPr>
      </p:pic>
      <p:sp>
        <p:nvSpPr>
          <p:cNvPr id="35" name="TextBox 34"/>
          <p:cNvSpPr txBox="1"/>
          <p:nvPr/>
        </p:nvSpPr>
        <p:spPr>
          <a:xfrm>
            <a:off x="520465" y="2541105"/>
            <a:ext cx="1081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Интернет</a:t>
            </a:r>
            <a:endParaRPr lang="ru-RU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2168544" y="2541105"/>
            <a:ext cx="2337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Проектор</a:t>
            </a:r>
            <a:br>
              <a:rPr lang="ru-RU" sz="1600" dirty="0" smtClean="0"/>
            </a:br>
            <a:r>
              <a:rPr lang="ru-RU" sz="1600" dirty="0" smtClean="0"/>
              <a:t>(интерактивная доска)</a:t>
            </a:r>
            <a:endParaRPr lang="ru-RU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459732" y="4379003"/>
            <a:ext cx="1247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Компьютер</a:t>
            </a:r>
            <a:endParaRPr lang="ru-RU" sz="1600" dirty="0"/>
          </a:p>
        </p:txBody>
      </p:sp>
      <p:pic>
        <p:nvPicPr>
          <p:cNvPr id="39" name="Picture 3"/>
          <p:cNvPicPr/>
          <p:nvPr/>
        </p:nvPicPr>
        <p:blipFill>
          <a:blip r:embed="rId5"/>
          <a:stretch/>
        </p:blipFill>
        <p:spPr>
          <a:xfrm>
            <a:off x="5236155" y="1353847"/>
            <a:ext cx="1142775" cy="952290"/>
          </a:xfrm>
          <a:prstGeom prst="rect">
            <a:avLst/>
          </a:prstGeom>
          <a:ln>
            <a:noFill/>
          </a:ln>
        </p:spPr>
      </p:pic>
      <p:sp>
        <p:nvSpPr>
          <p:cNvPr id="40" name="TextBox 39"/>
          <p:cNvSpPr txBox="1"/>
          <p:nvPr/>
        </p:nvSpPr>
        <p:spPr>
          <a:xfrm>
            <a:off x="5236155" y="2541105"/>
            <a:ext cx="1081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Интернет</a:t>
            </a:r>
            <a:endParaRPr lang="ru-RU" sz="1600" dirty="0"/>
          </a:p>
        </p:txBody>
      </p:sp>
      <p:pic>
        <p:nvPicPr>
          <p:cNvPr id="41" name="Picture 13"/>
          <p:cNvPicPr/>
          <p:nvPr/>
        </p:nvPicPr>
        <p:blipFill>
          <a:blip r:embed="rId7"/>
          <a:stretch/>
        </p:blipFill>
        <p:spPr>
          <a:xfrm>
            <a:off x="7247633" y="1286693"/>
            <a:ext cx="1142775" cy="952290"/>
          </a:xfrm>
          <a:prstGeom prst="rect">
            <a:avLst/>
          </a:prstGeom>
          <a:ln>
            <a:noFill/>
          </a:ln>
        </p:spPr>
      </p:pic>
      <p:sp>
        <p:nvSpPr>
          <p:cNvPr id="42" name="TextBox 41"/>
          <p:cNvSpPr txBox="1"/>
          <p:nvPr/>
        </p:nvSpPr>
        <p:spPr>
          <a:xfrm>
            <a:off x="7247633" y="2520201"/>
            <a:ext cx="1247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Компьютер</a:t>
            </a:r>
            <a:endParaRPr lang="ru-RU" sz="1600" dirty="0"/>
          </a:p>
        </p:txBody>
      </p:sp>
      <p:pic>
        <p:nvPicPr>
          <p:cNvPr id="43" name="Picture 7"/>
          <p:cNvPicPr/>
          <p:nvPr/>
        </p:nvPicPr>
        <p:blipFill>
          <a:blip r:embed="rId8"/>
          <a:stretch/>
        </p:blipFill>
        <p:spPr>
          <a:xfrm>
            <a:off x="5236154" y="3309938"/>
            <a:ext cx="1142775" cy="952290"/>
          </a:xfrm>
          <a:prstGeom prst="rect">
            <a:avLst/>
          </a:prstGeom>
          <a:ln>
            <a:noFill/>
          </a:ln>
        </p:spPr>
      </p:pic>
      <p:sp>
        <p:nvSpPr>
          <p:cNvPr id="44" name="TextBox 43"/>
          <p:cNvSpPr txBox="1"/>
          <p:nvPr/>
        </p:nvSpPr>
        <p:spPr>
          <a:xfrm>
            <a:off x="5284192" y="4379003"/>
            <a:ext cx="1046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Планшет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788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5233639" y="1"/>
            <a:ext cx="3922872" cy="5143500"/>
          </a:xfrm>
          <a:prstGeom prst="rect">
            <a:avLst/>
          </a:prstGeom>
          <a:solidFill>
            <a:srgbClr val="FFC60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TextBox 12"/>
          <p:cNvSpPr txBox="1"/>
          <p:nvPr/>
        </p:nvSpPr>
        <p:spPr>
          <a:xfrm>
            <a:off x="298611" y="120688"/>
            <a:ext cx="7157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 smtClean="0"/>
              <a:t>ЧТО ПОЛУЧАЕТ УЧИТЕЛЬ?</a:t>
            </a:r>
            <a:endParaRPr lang="ru-RU" sz="2800" dirty="0"/>
          </a:p>
        </p:txBody>
      </p:sp>
      <p:pic>
        <p:nvPicPr>
          <p:cNvPr id="15" name="Picture 12"/>
          <p:cNvPicPr/>
          <p:nvPr/>
        </p:nvPicPr>
        <p:blipFill>
          <a:blip r:embed="rId3"/>
          <a:stretch/>
        </p:blipFill>
        <p:spPr>
          <a:xfrm>
            <a:off x="6789052" y="4648767"/>
            <a:ext cx="2051190" cy="501660"/>
          </a:xfrm>
          <a:prstGeom prst="rect">
            <a:avLst/>
          </a:prstGeom>
          <a:ln>
            <a:noFill/>
          </a:ln>
        </p:spPr>
      </p:pic>
      <p:pic>
        <p:nvPicPr>
          <p:cNvPr id="20" name="Picture 2"/>
          <p:cNvPicPr/>
          <p:nvPr/>
        </p:nvPicPr>
        <p:blipFill>
          <a:blip r:embed="rId4"/>
          <a:stretch/>
        </p:blipFill>
        <p:spPr>
          <a:xfrm>
            <a:off x="4383924" y="-243633"/>
            <a:ext cx="5143230" cy="514323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07057" y="1398281"/>
            <a:ext cx="451774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dirty="0"/>
              <a:t>Бесплатный аналог рабочих тетрадей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dirty="0"/>
              <a:t>Дополнение к любому УМК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dirty="0"/>
              <a:t>Экономия времени на проверке заданий </a:t>
            </a:r>
            <a:r>
              <a:rPr lang="ru-RU" dirty="0" smtClean="0"/>
              <a:t>и </a:t>
            </a:r>
            <a:r>
              <a:rPr lang="ru-RU" dirty="0"/>
              <a:t>подготовке к урокам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dirty="0"/>
              <a:t>Подробная статистика по каждому </a:t>
            </a:r>
            <a:r>
              <a:rPr lang="ru-RU" dirty="0" smtClean="0"/>
              <a:t>ребенку и </a:t>
            </a:r>
            <a:r>
              <a:rPr lang="ru-RU" dirty="0"/>
              <a:t>всему классу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dirty="0"/>
              <a:t>Поддержка индивидуальных траекторий </a:t>
            </a:r>
            <a:r>
              <a:rPr lang="ru-RU" dirty="0" smtClean="0"/>
              <a:t>внутри </a:t>
            </a:r>
            <a:r>
              <a:rPr lang="ru-RU" dirty="0"/>
              <a:t>одного </a:t>
            </a:r>
            <a:r>
              <a:rPr lang="ru-RU" dirty="0" smtClean="0"/>
              <a:t>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8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5233639" y="1"/>
            <a:ext cx="3922872" cy="5143500"/>
          </a:xfrm>
          <a:prstGeom prst="rect">
            <a:avLst/>
          </a:prstGeom>
          <a:solidFill>
            <a:srgbClr val="FFC60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TextBox 12"/>
          <p:cNvSpPr txBox="1"/>
          <p:nvPr/>
        </p:nvSpPr>
        <p:spPr>
          <a:xfrm>
            <a:off x="298611" y="120688"/>
            <a:ext cx="7157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 smtClean="0"/>
              <a:t>ЧТО ПОЛУЧАЮТ УЧЕНИКИ?</a:t>
            </a:r>
            <a:endParaRPr lang="ru-RU" sz="2800" dirty="0"/>
          </a:p>
        </p:txBody>
      </p:sp>
      <p:pic>
        <p:nvPicPr>
          <p:cNvPr id="15" name="Picture 12"/>
          <p:cNvPicPr/>
          <p:nvPr/>
        </p:nvPicPr>
        <p:blipFill>
          <a:blip r:embed="rId3"/>
          <a:stretch/>
        </p:blipFill>
        <p:spPr>
          <a:xfrm>
            <a:off x="6789052" y="4648767"/>
            <a:ext cx="2051190" cy="50166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07057" y="1398281"/>
            <a:ext cx="451774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dirty="0"/>
              <a:t>Красиво оформленные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увлекательные задания,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которые </a:t>
            </a:r>
            <a:r>
              <a:rPr lang="ru-RU" dirty="0"/>
              <a:t>интересно решать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dirty="0"/>
              <a:t>Право на ошибку – можно использовать несколько попыток 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dirty="0" smtClean="0"/>
              <a:t>Мгновенную обратную </a:t>
            </a:r>
            <a:r>
              <a:rPr lang="ru-RU" dirty="0"/>
              <a:t>связь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– </a:t>
            </a:r>
            <a:r>
              <a:rPr lang="ru-RU" dirty="0"/>
              <a:t>результат видно сразу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dirty="0" smtClean="0"/>
              <a:t>Возможность наверстать </a:t>
            </a:r>
            <a:r>
              <a:rPr lang="ru-RU" dirty="0"/>
              <a:t>пропущенные уроки,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если </a:t>
            </a:r>
            <a:r>
              <a:rPr lang="ru-RU" dirty="0"/>
              <a:t>ученик заболел </a:t>
            </a:r>
          </a:p>
        </p:txBody>
      </p:sp>
      <p:pic>
        <p:nvPicPr>
          <p:cNvPr id="7" name="ill_5.png"/>
          <p:cNvPicPr/>
          <p:nvPr/>
        </p:nvPicPr>
        <p:blipFill>
          <a:blip r:embed="rId4"/>
          <a:srcRect l="48945"/>
          <a:stretch/>
        </p:blipFill>
        <p:spPr>
          <a:xfrm>
            <a:off x="5863727" y="643908"/>
            <a:ext cx="2959598" cy="3493980"/>
          </a:xfrm>
          <a:prstGeom prst="rect">
            <a:avLst/>
          </a:prstGeom>
          <a:ln w="12600">
            <a:noFill/>
          </a:ln>
        </p:spPr>
      </p:pic>
    </p:spTree>
    <p:extLst>
      <p:ext uri="{BB962C8B-B14F-4D97-AF65-F5344CB8AC3E}">
        <p14:creationId xmlns:p14="http://schemas.microsoft.com/office/powerpoint/2010/main" val="32922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4872" y="1663333"/>
            <a:ext cx="799209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600" dirty="0"/>
              <a:t>Федеральный закон «Об образовании в РФ» 273-N от </a:t>
            </a:r>
            <a:r>
              <a:rPr lang="ru-RU" sz="1600" dirty="0" smtClean="0"/>
              <a:t>29.12.2012</a:t>
            </a:r>
            <a:endParaRPr lang="ru-RU" sz="1600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600" dirty="0"/>
              <a:t>Федеральный государственный образовательный стандарт начального общего </a:t>
            </a:r>
            <a:r>
              <a:rPr lang="ru-RU" sz="1600" dirty="0" smtClean="0"/>
              <a:t>образования</a:t>
            </a:r>
            <a:endParaRPr lang="ru-RU" sz="1600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/>
              <a:t>СанПиН</a:t>
            </a:r>
            <a:endParaRPr lang="ru-RU" sz="1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2100" y="33339"/>
            <a:ext cx="8851900" cy="1081784"/>
          </a:xfrm>
        </p:spPr>
        <p:txBody>
          <a:bodyPr anchor="t"/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НОРМАТИВНО-ПРАВОВОЕ ОБЕСПЕЧЕНИЕ</a:t>
            </a:r>
            <a:b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ОБРАЗОВАТЕЛЬНОЙ СРЕДЫ В НАЧАЛЬНОЙ ШКОЛЕ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100" y="1234068"/>
            <a:ext cx="7574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ПРИКЛАДНЫЕ АСПЕКТЫ электронного </a:t>
            </a:r>
            <a:r>
              <a:rPr lang="ru-RU" dirty="0"/>
              <a:t>обучения регламентируют</a:t>
            </a:r>
          </a:p>
        </p:txBody>
      </p:sp>
    </p:spTree>
    <p:extLst>
      <p:ext uri="{BB962C8B-B14F-4D97-AF65-F5344CB8AC3E}">
        <p14:creationId xmlns:p14="http://schemas.microsoft.com/office/powerpoint/2010/main" val="39399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2165" y="1843668"/>
            <a:ext cx="7932234" cy="157603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66930" y="2153525"/>
            <a:ext cx="7419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dirty="0"/>
              <a:t>«Образовательные организации </a:t>
            </a:r>
            <a:r>
              <a:rPr lang="ru-RU" sz="1600" dirty="0">
                <a:solidFill>
                  <a:srgbClr val="00B050"/>
                </a:solidFill>
              </a:rPr>
              <a:t>свободны в определении содержания образования</a:t>
            </a:r>
            <a:r>
              <a:rPr lang="ru-RU" sz="1600" dirty="0" smtClean="0">
                <a:solidFill>
                  <a:srgbClr val="00B050"/>
                </a:solidFill>
              </a:rPr>
              <a:t>, выборе </a:t>
            </a:r>
            <a:r>
              <a:rPr lang="ru-RU" sz="1600" dirty="0">
                <a:solidFill>
                  <a:srgbClr val="00B050"/>
                </a:solidFill>
              </a:rPr>
              <a:t>учебно-методического обеспечения, образовательных технологий </a:t>
            </a:r>
            <a:r>
              <a:rPr lang="ru-RU" sz="1600" dirty="0"/>
              <a:t>по реализуемым</a:t>
            </a:r>
            <a:br>
              <a:rPr lang="ru-RU" sz="1600" dirty="0"/>
            </a:br>
            <a:r>
              <a:rPr lang="ru-RU" sz="1600" dirty="0"/>
              <a:t>ими образовательным программам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2100" y="33339"/>
            <a:ext cx="8851900" cy="1081784"/>
          </a:xfrm>
        </p:spPr>
        <p:txBody>
          <a:bodyPr anchor="t"/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НОРМАТИВНО-ПРАВОВОЕ ОБЕСПЕЧЕНИЕ</a:t>
            </a:r>
            <a:b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ОБРАЗОВАТЕЛЬНОЙ СРЕДЫ В НАЧАЛЬНОЙ ШКОЛЕ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9560" y="1665248"/>
            <a:ext cx="71944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Федеральный закон «Об образовании в РФ» 273-N от 29.12.2012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15493" y="4691244"/>
            <a:ext cx="918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(ст. 28)</a:t>
            </a:r>
          </a:p>
        </p:txBody>
      </p:sp>
    </p:spTree>
    <p:extLst>
      <p:ext uri="{BB962C8B-B14F-4D97-AF65-F5344CB8AC3E}">
        <p14:creationId xmlns:p14="http://schemas.microsoft.com/office/powerpoint/2010/main" val="39908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2165" y="1427356"/>
            <a:ext cx="7932234" cy="27283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19848" y="2040791"/>
            <a:ext cx="751383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500" dirty="0"/>
              <a:t>Педагогические работники пользуются следующими академическими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правами </a:t>
            </a:r>
            <a:r>
              <a:rPr lang="ru-RU" sz="1500" dirty="0"/>
              <a:t>и свободами:</a:t>
            </a:r>
            <a:br>
              <a:rPr lang="ru-RU" sz="1500" dirty="0"/>
            </a:br>
            <a:r>
              <a:rPr lang="ru-RU" sz="1500" dirty="0"/>
              <a:t>... 2) свобода выбора и использования педагогически обоснованных </a:t>
            </a:r>
            <a:r>
              <a:rPr lang="ru-RU" sz="1500" dirty="0">
                <a:solidFill>
                  <a:srgbClr val="00B050"/>
                </a:solidFill>
              </a:rPr>
              <a:t>форм, средств, методов обучения</a:t>
            </a:r>
            <a:r>
              <a:rPr lang="ru-RU" sz="1500" dirty="0"/>
              <a:t> и воспитания;</a:t>
            </a:r>
            <a:br>
              <a:rPr lang="ru-RU" sz="1500" dirty="0"/>
            </a:br>
            <a:r>
              <a:rPr lang="ru-RU" sz="1500" dirty="0"/>
              <a:t>... 4) право на выбор учебников, учебных пособий, материалов </a:t>
            </a:r>
            <a:r>
              <a:rPr lang="ru-RU" sz="1500" dirty="0">
                <a:solidFill>
                  <a:srgbClr val="00B050"/>
                </a:solidFill>
              </a:rPr>
              <a:t>и иных средств</a:t>
            </a:r>
            <a:r>
              <a:rPr lang="ru-RU" sz="1500" dirty="0"/>
              <a:t> </a:t>
            </a:r>
            <a:r>
              <a:rPr lang="ru-RU" sz="1500" dirty="0" smtClean="0"/>
              <a:t>обучения и </a:t>
            </a:r>
            <a:r>
              <a:rPr lang="ru-RU" sz="1500" dirty="0"/>
              <a:t>воспитания в соответствии с образовательной программой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и </a:t>
            </a:r>
            <a:r>
              <a:rPr lang="ru-RU" sz="1500" dirty="0"/>
              <a:t>в порядке, установленном законодательством об </a:t>
            </a:r>
            <a:r>
              <a:rPr lang="ru-RU" sz="1500" dirty="0" smtClean="0"/>
              <a:t>образовании</a:t>
            </a:r>
            <a:endParaRPr lang="ru-RU" sz="15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2100" y="33339"/>
            <a:ext cx="8851900" cy="1081784"/>
          </a:xfrm>
        </p:spPr>
        <p:txBody>
          <a:bodyPr anchor="t"/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НОРМАТИВНО-ПРАВОВОЕ ОБЕСПЕЧЕНИЕ</a:t>
            </a:r>
            <a:b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ОБРАЗОВАТЕЛЬНОЙ СРЕДЫ В НАЧАЛЬНОЙ ШКОЛЕ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8749" y="959007"/>
            <a:ext cx="537697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Правовой статус педагогических работников.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Права </a:t>
            </a:r>
            <a:r>
              <a:rPr lang="ru-RU" dirty="0"/>
              <a:t>и свободы </a:t>
            </a:r>
            <a:r>
              <a:rPr lang="ru-RU" dirty="0" smtClean="0"/>
              <a:t>педагогических работников</a:t>
            </a:r>
            <a:r>
              <a:rPr lang="ru-RU" dirty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гарантии </a:t>
            </a:r>
            <a:r>
              <a:rPr lang="ru-RU" dirty="0"/>
              <a:t>их реализации перечислены в ст. 47:</a:t>
            </a:r>
          </a:p>
        </p:txBody>
      </p:sp>
    </p:spTree>
    <p:extLst>
      <p:ext uri="{BB962C8B-B14F-4D97-AF65-F5344CB8AC3E}">
        <p14:creationId xmlns:p14="http://schemas.microsoft.com/office/powerpoint/2010/main" val="7286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2165" y="1843664"/>
            <a:ext cx="7932234" cy="24309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19848" y="2547973"/>
            <a:ext cx="75138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500" dirty="0"/>
              <a:t>Пункт 26 </a:t>
            </a:r>
            <a:r>
              <a:rPr lang="ru-RU" sz="1500" dirty="0" err="1"/>
              <a:t>ФГОСа</a:t>
            </a:r>
            <a:r>
              <a:rPr lang="ru-RU" sz="1500" dirty="0"/>
              <a:t> НОО наделяет школу </a:t>
            </a:r>
            <a:r>
              <a:rPr lang="ru-RU" sz="1500" dirty="0">
                <a:solidFill>
                  <a:srgbClr val="00B050"/>
                </a:solidFill>
              </a:rPr>
              <a:t>компетенцией создания цифровой образовательной среды</a:t>
            </a:r>
            <a:r>
              <a:rPr lang="ru-RU" sz="1500" dirty="0"/>
              <a:t>. Определяется эта среда как совокупность 3 частей: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500" dirty="0"/>
              <a:t>техническая инфраструктура;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500" dirty="0"/>
              <a:t>учебники, пособия и хрестоматии;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500" dirty="0"/>
              <a:t>цифровые ресурсы — любые системы и платформы, онлайн и </a:t>
            </a:r>
            <a:r>
              <a:rPr lang="ru-RU" sz="1500" dirty="0" err="1"/>
              <a:t>оффлайн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2100" y="33339"/>
            <a:ext cx="8851900" cy="1081784"/>
          </a:xfrm>
        </p:spPr>
        <p:txBody>
          <a:bodyPr anchor="t"/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НОРМАТИВНО-ПРАВОВОЕ ОБЕСПЕЧЕНИЕ</a:t>
            </a:r>
            <a:b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ОБРАЗОВАТЕЛЬНОЙ СРЕДЫ В НАЧАЛЬНОЙ ШКОЛЕ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2478" y="1375315"/>
            <a:ext cx="404952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Федеральный государственный образовательный стандарт</a:t>
            </a:r>
          </a:p>
          <a:p>
            <a:pPr algn="ctr"/>
            <a:r>
              <a:rPr lang="ru-RU" dirty="0"/>
              <a:t>начального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32815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2165" y="1843664"/>
            <a:ext cx="7932234" cy="273577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19848" y="2547973"/>
            <a:ext cx="751383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500" dirty="0"/>
              <a:t>В пункте 3.3.4 ПООП указаны требования к материально-техническим условиям реализации основной образовательной программы:</a:t>
            </a:r>
          </a:p>
          <a:p>
            <a:pPr>
              <a:spcAft>
                <a:spcPts val="600"/>
              </a:spcAft>
            </a:pPr>
            <a:r>
              <a:rPr lang="ru-RU" sz="1500" dirty="0"/>
              <a:t>«Инновационные средства обучения должны содержать</a:t>
            </a:r>
            <a:r>
              <a:rPr lang="ru-RU" sz="1500" dirty="0" smtClean="0"/>
              <a:t>: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sz="1500" dirty="0" smtClean="0"/>
              <a:t>программную </a:t>
            </a:r>
            <a:r>
              <a:rPr lang="ru-RU" sz="1500" dirty="0"/>
              <a:t>часть, включающую многопользовательскую операционную систему и прикладное программное обеспечение</a:t>
            </a:r>
            <a:r>
              <a:rPr lang="ru-RU" sz="1500" dirty="0" smtClean="0"/>
              <a:t>;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sz="1500" dirty="0" smtClean="0">
                <a:solidFill>
                  <a:srgbClr val="00B050"/>
                </a:solidFill>
              </a:rPr>
              <a:t>электронные </a:t>
            </a:r>
            <a:r>
              <a:rPr lang="ru-RU" sz="1500" dirty="0">
                <a:solidFill>
                  <a:srgbClr val="00B050"/>
                </a:solidFill>
              </a:rPr>
              <a:t>образовательные ресурсы по предметным областям</a:t>
            </a:r>
            <a:r>
              <a:rPr lang="ru-RU" sz="1500" dirty="0"/>
              <a:t>...»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2100" y="33339"/>
            <a:ext cx="8851900" cy="1081784"/>
          </a:xfrm>
        </p:spPr>
        <p:txBody>
          <a:bodyPr anchor="t"/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НОРМАТИВНО-ПРАВОВОЕ ОБЕСПЕЧЕНИЕ</a:t>
            </a:r>
            <a:b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ОБРАЗОВАТЕЛЬНОЙ СРЕДЫ В НАЧАЛЬНОЙ ШКОЛЕ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2478" y="1375315"/>
            <a:ext cx="404952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Федеральный государственный образовательный стандарт</a:t>
            </a:r>
          </a:p>
          <a:p>
            <a:pPr algn="ctr"/>
            <a:r>
              <a:rPr lang="ru-RU" dirty="0"/>
              <a:t>начального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6212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2165" y="1242807"/>
            <a:ext cx="7932234" cy="36265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86755" y="1459817"/>
            <a:ext cx="75138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500" dirty="0"/>
              <a:t>Продолжительность </a:t>
            </a:r>
            <a:r>
              <a:rPr lang="ru-RU" sz="1500" dirty="0">
                <a:solidFill>
                  <a:srgbClr val="00B050"/>
                </a:solidFill>
              </a:rPr>
              <a:t>непрерывного</a:t>
            </a:r>
            <a:r>
              <a:rPr lang="ru-RU" sz="1500" dirty="0"/>
              <a:t>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применения </a:t>
            </a:r>
            <a:r>
              <a:rPr lang="ru-RU" sz="1500" dirty="0"/>
              <a:t>технических средств обучения на уроках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2100" y="33339"/>
            <a:ext cx="8851900" cy="1081784"/>
          </a:xfrm>
        </p:spPr>
        <p:txBody>
          <a:bodyPr anchor="t"/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НОРМАТИВНО-ПРАВОВОЕ ОБЕСПЕЧЕНИЕ</a:t>
            </a:r>
            <a:b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ОБРАЗОВАТЕЛЬНОЙ СРЕДЫ В НАЧАЛЬНОЙ ШКОЛЕ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7337" y="1056951"/>
            <a:ext cx="17598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СанПиН</a:t>
            </a:r>
            <a:endParaRPr lang="ru-RU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3A85C710-8109-6848-A47C-D1A767CC6A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88" y="2013815"/>
            <a:ext cx="5678949" cy="266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открытие 20.02.13 Microsoft Office PowerPoint</Template>
  <TotalTime>8599</TotalTime>
  <Words>768</Words>
  <Application>Microsoft Office PowerPoint</Application>
  <PresentationFormat>Экран (16:9)</PresentationFormat>
  <Paragraphs>188</Paragraphs>
  <Slides>35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Calibri</vt:lpstr>
      <vt:lpstr>Courier New</vt:lpstr>
      <vt:lpstr>Optima Cyr</vt:lpstr>
      <vt:lpstr>Wingdings</vt:lpstr>
      <vt:lpstr>YS Text Regular</vt:lpstr>
      <vt:lpstr>5_ипк новый</vt:lpstr>
      <vt:lpstr>Презентация PowerPoint</vt:lpstr>
      <vt:lpstr>ИНСТРУМЕНТЫ УЧИТЕЛЯ</vt:lpstr>
      <vt:lpstr>НОРМАТИВНО-ПРАВОВОЕ ОБЕСПЕЧЕНИЕ ЦИФРОВОЙ ОБРАЗОВАТЕЛЬНОЙ СРЕДЫ В НАЧАЛЬНОЙ ШКОЛЕ</vt:lpstr>
      <vt:lpstr>НОРМАТИВНО-ПРАВОВОЕ ОБЕСПЕЧЕНИЕ ЦИФРОВОЙ ОБРАЗОВАТЕЛЬНОЙ СРЕДЫ В НАЧАЛЬНОЙ ШКОЛЕ</vt:lpstr>
      <vt:lpstr>НОРМАТИВНО-ПРАВОВОЕ ОБЕСПЕЧЕНИЕ ЦИФРОВОЙ ОБРАЗОВАТЕЛЬНОЙ СРЕДЫ В НАЧАЛЬНОЙ ШКОЛЕ</vt:lpstr>
      <vt:lpstr>НОРМАТИВНО-ПРАВОВОЕ ОБЕСПЕЧЕНИЕ ЦИФРОВОЙ ОБРАЗОВАТЕЛЬНОЙ СРЕДЫ В НАЧАЛЬНОЙ ШКОЛЕ</vt:lpstr>
      <vt:lpstr>НОРМАТИВНО-ПРАВОВОЕ ОБЕСПЕЧЕНИЕ ЦИФРОВОЙ ОБРАЗОВАТЕЛЬНОЙ СРЕДЫ В НАЧАЛЬНОЙ ШКОЛЕ</vt:lpstr>
      <vt:lpstr>НОРМАТИВНО-ПРАВОВОЕ ОБЕСПЕЧЕНИЕ ЦИФРОВОЙ ОБРАЗОВАТЕЛЬНОЙ СРЕДЫ В НАЧАЛЬНОЙ ШКОЛЕ</vt:lpstr>
      <vt:lpstr>НОРМАТИВНО-ПРАВОВОЕ ОБЕСПЕЧЕНИЕ ЦИФРОВОЙ ОБРАЗОВАТЕЛЬНОЙ СРЕДЫ В НАЧАЛЬНОЙ ШКОЛЕ</vt:lpstr>
      <vt:lpstr>НОРМАТИВНО-ПРАВОВОЕ ОБЕСПЕЧЕНИЕ ЦИФРОВОЙ ОБРАЗОВАТЕЛЬНОЙ СРЕДЫ В НАЧАЛЬНОЙ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МАТЕРИАЛЫ РАЗРАБАТЫВАЕТ  КОМАНДА МЕТОДИСТОВ-ПРЕДМЕТНИКОВ</vt:lpstr>
      <vt:lpstr>МАТЕРИАЛЫ РАЗРАБАТЫВАЕТ  КОМАНДА МЕТОДИСТОВ-ПРЕДМЕТНИКОВ</vt:lpstr>
      <vt:lpstr>МАТЕРИАЛЫ РАЗРАБАТЫВАЕТ  КОМАНДА МЕТОДИСТОВ-ПРЕДМЕТНИКОВ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работы Института  на второе полугодие 2013 года</dc:title>
  <dc:creator>Admin</dc:creator>
  <cp:lastModifiedBy>Залега Юлия Михайловна</cp:lastModifiedBy>
  <cp:revision>878</cp:revision>
  <dcterms:created xsi:type="dcterms:W3CDTF">2013-10-16T01:52:50Z</dcterms:created>
  <dcterms:modified xsi:type="dcterms:W3CDTF">2019-12-09T11:34:31Z</dcterms:modified>
</cp:coreProperties>
</file>